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259" r:id="rId5"/>
    <p:sldId id="315" r:id="rId6"/>
    <p:sldId id="317" r:id="rId7"/>
    <p:sldId id="318" r:id="rId8"/>
    <p:sldId id="319" r:id="rId9"/>
    <p:sldId id="320" r:id="rId10"/>
    <p:sldId id="266" r:id="rId11"/>
    <p:sldId id="267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76" r:id="rId21"/>
    <p:sldId id="277" r:id="rId22"/>
    <p:sldId id="287" r:id="rId23"/>
    <p:sldId id="286" r:id="rId24"/>
    <p:sldId id="285" r:id="rId25"/>
    <p:sldId id="284" r:id="rId26"/>
    <p:sldId id="283" r:id="rId27"/>
    <p:sldId id="282" r:id="rId28"/>
    <p:sldId id="281" r:id="rId29"/>
    <p:sldId id="280" r:id="rId30"/>
    <p:sldId id="279" r:id="rId31"/>
    <p:sldId id="278" r:id="rId32"/>
    <p:sldId id="288" r:id="rId33"/>
    <p:sldId id="289" r:id="rId34"/>
    <p:sldId id="290" r:id="rId35"/>
    <p:sldId id="291" r:id="rId36"/>
    <p:sldId id="292" r:id="rId37"/>
    <p:sldId id="293" r:id="rId38"/>
    <p:sldId id="301" r:id="rId39"/>
    <p:sldId id="300" r:id="rId40"/>
    <p:sldId id="299" r:id="rId41"/>
    <p:sldId id="298" r:id="rId42"/>
    <p:sldId id="297" r:id="rId43"/>
    <p:sldId id="296" r:id="rId44"/>
    <p:sldId id="295" r:id="rId45"/>
    <p:sldId id="294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1" r:id="rId54"/>
    <p:sldId id="312" r:id="rId55"/>
    <p:sldId id="309" r:id="rId56"/>
    <p:sldId id="310" r:id="rId5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E88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2"/>
  </p:normalViewPr>
  <p:slideViewPr>
    <p:cSldViewPr snapToGrid="0" snapToObjects="1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BEBA9A5-B9CB-2816-54D1-8E4B4C618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634F97-44AC-A2B9-0FC8-07F6E53D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4D3E-C64D-4E35-A77F-0E195330B14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3D1132-4CD4-9913-C232-894178579A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20BD12-5DE3-31AF-C45D-C4FEE02D8B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D29D-91BE-4471-82F7-CAEF832E45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420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3D3DD571-E22F-4A38-B450-8CCBD829A548}" type="datetimeFigureOut">
              <a:rPr lang="pt-BR" noProof="0"/>
              <a:t>09/09/2025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BC0C2C40-CB1C-4820-9151-EC51EC2E7E0F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3105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300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ACCF-21AE-94D3-9B4D-D509AA8D4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DCFF14B-D4CD-907C-761E-52740665F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15CE64E-BD4A-6006-0456-D0FA25552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408E27-43C2-1DF2-B4D9-3FF04335A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84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14088-BE4C-8C54-8D82-F5388EBC1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7EAF8F-2B4F-15D5-3FEF-1338C226D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C64532-D770-98B2-C098-A35DB9937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B96AE5-26F6-0D79-0E3C-ABC4384E3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9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A3784-94E7-4AAB-A01E-DD17FFF4A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F5940C6-BB42-CF6E-5212-D28BF910B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3C6946-3534-C1C9-E725-88F44041B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03BB41-4D99-7837-769F-543766B1A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280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2AE6F-7E4A-FF18-5194-4AF4EAEB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1B394C6-B3DE-D8A8-FC83-1973D9580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A497B1-DF72-A14D-E318-C3234D7E7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B805F3-D4EC-5A5B-93A5-EC789933D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758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85196-D337-25D2-1B06-8B75FD20E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D973C6-F4E6-DE9B-7DF0-95821B4CA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1C6A9E-5DED-FEE6-C548-313CD871D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9E6821-CDC0-7D64-C587-EF7AE23E9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627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A6774-8D3F-35D8-D200-1ACE156A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8C0C6C-8F3A-E123-7B07-319502821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6E440DD-C259-9D3E-26D4-59135884B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4259BB-3D14-65E8-7DEE-EFAB601B2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275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16D4-4DAF-5395-A389-020A93F2C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DE453B4-D94D-5592-181C-CD5BF0FBC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D3851D-271D-04E1-E821-F700A7073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27E7E6-D4E1-0CBA-1122-CD8DD1111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225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577AE-AE28-9C6D-AAA0-3767158DA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3E3E6D8-61FC-00ED-8B6B-A577EABDA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095CC5C-9B6D-6B8B-51A7-06F5D6A46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B602D2-4C64-A07F-268C-BE6F63E8F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047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09920-A14B-3105-8954-CF243D17E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8CF49A8-92C5-FD17-4B0D-547F5898C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69D354-987E-3755-39DC-1EA13C82A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2975BE-754B-8396-65AD-9DF30EE27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083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4AD39-52B0-4476-DCF2-0CD4EB6ED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0ECE52A-094C-6759-9766-646C55237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3C24320-C444-6839-C772-D3F903148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FA6C4B-BC47-2CE7-17DA-3F08EC9F5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65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58A32-A828-D38B-9BDB-8446EBC2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29CEC8F-9641-B55C-7438-5595F893B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9E2553-3F47-AFFC-6FF6-B8F0E2A60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EBEA21-ADA9-4912-CB1D-D7ABDF723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594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79DA-AC6B-6DFD-3589-C26B461BE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3834CB7-373C-A7B9-1FB2-416442496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320EA7F-3685-6993-1FA3-570B3C259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050F73-AE43-B967-DDB5-C08507DE4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957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67F4A-3729-2281-7B72-C2E87219E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CD2C7CF-6804-CACE-C54B-298F5F52A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4CBDDE-03DE-49C8-2521-DB613179C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367653-52DC-8329-E5EE-F77208F59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764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A137C-28EA-384E-E6B4-6AFB7E1A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7A09320-2804-EF69-9AC8-1321EDFC0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3B2FE7-F184-9831-C227-DA3E618C9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766AEE-5288-34E9-D3B1-6E2628111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883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F021F-0EA4-E79B-5E9C-06B297134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23CEF9-80E6-52A2-3ECB-95C423384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ACC221-AB5C-2A57-9336-C03559920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56C564-1E51-BC8A-C8C1-4B19513C1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988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FBEEA-2B52-FBEA-6DF9-A9D41F71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AF5E03B-490D-76D3-D4DA-43E84331F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C554A0-ECCB-2D12-0C02-F2CEED918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D98C0D-3BFB-2AE2-BFDB-8771FCD65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69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E7D81-6580-1AFD-AB4D-2F29A2BF7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132E5DE-1B97-D2FA-0E8C-CC7410849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5FBB7D6-A4CE-B00F-6E7A-0C8CE185A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6EF5AB-6A21-D1C8-70C9-103B3FE73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936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3931D-9634-4C31-AB8E-2A7F6D14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3F1D86A-CE2A-5553-1198-065916345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8752A4-937C-5665-E07F-1B4801CF3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43EA39-4156-DACB-0CA4-E796AB1B3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676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B64AF-6B25-8F5D-E3BF-E11BED3BD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6822EB-091C-49C5-763A-13A3ED41D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1134C34-11E0-2672-3BBF-AA48238D1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8DC8BE-3F75-A7BD-EC16-825E37C16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538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B6D47-8FFB-656A-72DD-A5C90F8B1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CD2FA30-24B5-5215-7BA1-F9EDB7416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D37380-170C-0652-5F56-D30805EFA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F85B56-83AF-9041-F2BE-B96BA0CBC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87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55E87-9E93-8DFF-BCD9-990A2334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D568EA-C7DB-5DAF-3F6C-38EFCD70A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5F58FA2-1E3D-CD82-4C02-087E16F9B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F5F0BB-48BD-BA98-553D-E6E75C7D8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81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94249-1C35-C040-2782-D1EA08B3A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877A064-4DE3-3F52-0004-E7627BDBE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0FA2A9F-A289-7BAA-108F-C661C6E69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2C1780-E3A6-F4AD-28D2-97F6FFBEF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482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11E99-1D53-48E4-6F03-4ED902881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281651-A105-BC04-28C3-112425BA4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4FD3F00-AE7A-D143-DCC7-FBF7D8BA9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21212E-A926-73D0-BDB4-476DA53DC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09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2A8DA-6FEF-5DD2-5C54-574D0E5C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0F0B7A0-C506-B677-8C51-B4777E9F6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EA177C0-059F-825C-575F-EEE69519C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67CF57-6C9C-1ACE-F8FF-0B90953F0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4813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CD2B3-8524-1159-1EDD-92438E677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D802A5-903B-D070-0B0A-892069DA8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BD1F729-3FBE-D283-EC2B-A95E795B0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EB9A3B-00A4-0407-7582-A261C3EC5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867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3D14-0E16-36F8-B5A8-E69133EED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42947C8-0240-5522-F06B-A81B572F1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5C4949-92E2-020D-E2CB-A08AF13DD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DA01EA-7B81-7990-2CA7-DBF4AF700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877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DE36E-B914-BA65-CA32-22DA8C2D3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B3C51EB-B0C0-69F9-E02F-BB135506B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046C92C-5B73-0ED4-7B0B-5B09C5862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468ACA-283C-B5E7-34FC-550070A23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228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FEAD5-0DB6-F5E3-1A35-BEEB88E64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D66AC8A-63D1-AEEC-0DD5-59C21EC8A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65BB032-6A6B-9A4C-CF96-C426515A8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D29CC4-1284-8BF3-4B8C-AB13D6470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964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5086D-F09B-9565-DA8B-E07E42C7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A84B990-9F86-F7FA-CA2F-898B41C49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6BFEAC-501A-42A8-DBD0-99901FF52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849ED0-B954-60BB-279B-409A4AD80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2773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E5C27-CE35-EF0E-9487-BC605D48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25676C-8B31-EA86-E8D7-8A467F35B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1102D9D-32E6-6B3B-611B-D68E41AEB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A41071-D491-D439-1773-0F21F2058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9582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409C1-EF5B-03C2-795A-3BBEC6E7D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42EDA30-0DCC-33C6-BE90-F0AD220A3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FB6A0F3-8DBC-AB1E-7622-F58760F6B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CA2292-9FBC-48C0-FBFF-62EBC6707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499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C6146-CB84-0E64-BD4A-8C25D60D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2BADF5-FEC7-2006-E4B2-F93AEC103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93D8B3-03EF-D420-FB7F-E50CA5FDE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E6EBB6-09E6-AC73-607F-AAFF492CF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2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F8E9F-20A7-186E-7547-0BEA46506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538985E-F47C-C8B0-9D90-73347E310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4B547F-46D2-6CD0-178E-FF8652A68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6508A3-1BAD-E408-4552-A90E056C8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427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1E68D-2875-49A2-C1FD-ED247177F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49B4BD5-DE87-5B1C-62E4-C38FE3A93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EB272C-371D-FBAA-1704-86EB73CC6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2E4105-85DA-3003-7C95-2AB676CC6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031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A733A-5BB9-AD7A-B77F-88D38177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51A6FC4-D6A2-36F5-6231-C76DC3C4F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9BDDB5-E020-013D-2297-BE5B144FA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3FC82E-E18B-4B03-8F6A-4AE8A7534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253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EC4D1-4E8B-9DB4-51C1-24DA2237C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BD1DB93-88EA-484E-6CC0-F4782C04A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A6A914-9382-F3A7-1187-D94A5DCD5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86F6ED-3944-F36C-B34B-BAA225856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2350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28D58-A4CC-7D32-42DF-39383E96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F44CE6-61F9-1586-E3DD-1403B333D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683813B-E9F5-29C4-9BE1-E8FBBC59C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89F3B6-ADB4-E0D9-0A97-3D6539A86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4891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1892D-B3B9-7AD7-3372-A27A838C5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1EE64D8-6744-D26E-7561-4DEC4CB6D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F7BA61-0EE7-020D-9F47-A4D925C28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3E82AB-4B39-2C5D-64B6-A20D30CA5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3886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E76A2-CEB0-CEEA-8CD3-54421C4A8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FBC7F87-E63E-6208-ACF2-E6C7B5410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3CFA47D-9289-7936-6410-062540DAC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1E2899-6C3E-A793-70AB-3D03AC02E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417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0739E-80FD-F94A-8E1E-B9340126D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F639CC-815A-4C00-C8D0-EC00D9B87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200FC0A-0DD7-8ACE-5A12-6B45F0F9D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539C9C-C9D0-669C-8B4B-0307A7F18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6262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6D4A-4929-D5D5-E0B0-93EDA245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530635C-75C0-C4F0-C1E5-232C3CB7A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596CEAE-4A06-738A-16F3-7FE63CE3D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107CB7-2FE2-D7F6-BDD2-C022D07E8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1903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80C18-D197-2A60-4728-15DEB8A1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2D09B9C-CDA5-05A1-6FC8-C7A6944A7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9F1F63-AE66-3D5C-30F5-ACB91E8CB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069D58-3BCD-DF7F-DBAB-115148395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8159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7AD0D-8EB7-3FED-71D6-B17590719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190FC08-D11C-1FAE-6569-E13E3606D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3E6525-DEA3-C87F-9679-EFCFDA506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3CCCE9-6309-E8B5-CF91-7EDF0F56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9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397B5-22C9-7ED5-D397-1F1BAB79D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C19CAE-E78A-18BA-6911-220409642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B98765-0E59-B95D-2EA1-7600F7512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7EFC09-201D-B007-68C5-5C3D4007E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7816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516AA-6192-6EC2-1DB9-22E17BA10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DFFBA8E-1653-18BF-A156-D42EC5CFC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CC538F7-949A-9F1E-636A-5B6CB316F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00B7D8-39FD-1696-15D5-B8A197D2C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1865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905BD-8678-EB54-5F04-AC844647D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CD3C6BA-AB0A-822E-EA08-A89E324C3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95379D-E846-1E85-BBC9-DD140F8B8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B57B87-1EF7-1434-B2A5-BDF5DEF16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5811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B4459-B8C7-2579-6E43-B98F680F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02ABC30-32FA-ADB8-9FB8-A32451510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5143B1A-0AA6-D29B-A38A-5DE07CD40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380A3E-7C1E-D336-577B-FFAE23278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3627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01937-1140-DB8A-D4BC-11B4032AD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33CE28B-FECE-8294-DFF6-F37155498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C75FDF9-5E70-879B-B3AF-57CF1DDBA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E37320-EBC7-6438-761E-72CC3B1CB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05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DB933-1547-5516-C3B9-BAF9B6409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54F8968-D493-9AD0-D055-3CBD2758F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ED4BA1-07CF-0E99-3B92-5CD13B758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D541C4-1628-5314-B9B4-97D6810C2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78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65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CBF3F-E21F-215D-6F9D-E43192CE3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92304E9-BB8A-242F-8B8F-C0C65BC03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BA6557-0D85-7313-25BE-06F9FF196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F7D91E-374E-6E01-AB73-EDEE15537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46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0C72A-8AB9-830F-1758-3B6B40ED7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7302F97-B64E-8807-955B-CE9D38098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2C4272-9976-ACEF-6B52-EB3A0803D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2B14ED-4E6D-346B-46CA-CD9602A27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0C2C40-CB1C-4820-9151-EC51EC2E7E0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8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0974584-F7C5-6440-926F-F6A9781D6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310" y="2484470"/>
            <a:ext cx="7552916" cy="213056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6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D7436C2F-09FF-014A-84CC-E0A18AFE2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92" y="138819"/>
            <a:ext cx="2369315" cy="8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89423-CD2E-4FE4-A0A5-BF1DF9A8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721021-E600-4985-9CB7-C91662580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BF65E1-9312-40C9-B537-2EF2373A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27D5D2-711E-4128-B02F-A2F5F3B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A8A264A-3B0E-4789-8D33-E3B8BB42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F44216D-285E-4743-ADC0-F517FFC766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06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5CD398-88C4-4D5A-B800-669821089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0AE657-6D14-4EC6-AF23-3733CA7EC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013624-5ED1-471D-B870-97A8637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A089F5-C44A-423E-A411-0170507E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EA2F323-E5A0-4612-B41A-6BBC2FFF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F44216D-285E-4743-ADC0-F517FFC766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62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72A72F24-C2F4-A848-9526-6DDE303230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0" y="1460500"/>
            <a:ext cx="532790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pt-BR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pt-BR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pt-BR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pt-BR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Clique para editar os estilos de texto Mestres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Quinto nível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0B5A9DDA-5C61-C94F-9C1E-F412423AF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AB9CE1BE-CD51-BD42-A659-2F084EB5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F2707C4E-5419-8141-80B3-E4B11265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6D362EF-E079-514F-814C-6085176CA7AD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2AC75DAD-32BC-CC41-8DF4-9E68DB3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6217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0EAB2A1-27FC-7D46-BBF1-72410CED55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96" y="2560320"/>
            <a:ext cx="94457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pt-BR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Clique para editar os estilos de texto Mestres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/>
              <a:t>Quinto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170A3AA-4210-FB4E-9790-9D6891AFF655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28B6F196-1924-E341-B33B-77AEF4A8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3648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BE2BF-67D0-421C-B0EA-C2FDA38E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ED459D-4DBB-4B08-B28E-38CB29459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9D5826-9D5D-45F7-9039-C9593873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C35230-6E6B-4AE2-A238-476A2293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EC195B-3566-4F5A-8A17-C0D96E0D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5A64FFA-F5D7-4974-90D5-37C1E4F5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F44216D-285E-4743-ADC0-F517FFC766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401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93013-51BB-4A17-B3BD-969427C67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65D238-163E-4CA0-8D72-013A528AF5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pt-BR" sz="2400" b="1"/>
            </a:lvl1pPr>
            <a:lvl2pPr marL="457196" indent="0">
              <a:buNone/>
              <a:defRPr lang="pt-BR" sz="2000" b="1"/>
            </a:lvl2pPr>
            <a:lvl3pPr marL="914391" indent="0">
              <a:buNone/>
              <a:defRPr lang="pt-BR" sz="1800" b="1"/>
            </a:lvl3pPr>
            <a:lvl4pPr marL="1371587" indent="0">
              <a:buNone/>
              <a:defRPr lang="pt-BR" sz="1600" b="1"/>
            </a:lvl4pPr>
            <a:lvl5pPr marL="1828783" indent="0">
              <a:buNone/>
              <a:defRPr lang="pt-BR" sz="1600" b="1"/>
            </a:lvl5pPr>
            <a:lvl6pPr marL="2285978" indent="0">
              <a:buNone/>
              <a:defRPr lang="pt-BR" sz="1600" b="1"/>
            </a:lvl6pPr>
            <a:lvl7pPr marL="2743174" indent="0">
              <a:buNone/>
              <a:defRPr lang="pt-BR" sz="1600" b="1"/>
            </a:lvl7pPr>
            <a:lvl8pPr marL="3200370" indent="0">
              <a:buNone/>
              <a:defRPr lang="pt-BR" sz="1600" b="1"/>
            </a:lvl8pPr>
            <a:lvl9pPr marL="3657565" indent="0">
              <a:buNone/>
              <a:defRPr lang="pt-BR"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74BFD3-F57E-442B-B0D6-44B28B98AB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6C678E-A9F6-402F-AB68-0001BA3C237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pt-BR" sz="2400" b="1"/>
            </a:lvl1pPr>
            <a:lvl2pPr marL="457196" indent="0">
              <a:buNone/>
              <a:defRPr lang="pt-BR" sz="2000" b="1"/>
            </a:lvl2pPr>
            <a:lvl3pPr marL="914391" indent="0">
              <a:buNone/>
              <a:defRPr lang="pt-BR" sz="1800" b="1"/>
            </a:lvl3pPr>
            <a:lvl4pPr marL="1371587" indent="0">
              <a:buNone/>
              <a:defRPr lang="pt-BR" sz="1600" b="1"/>
            </a:lvl4pPr>
            <a:lvl5pPr marL="1828783" indent="0">
              <a:buNone/>
              <a:defRPr lang="pt-BR" sz="1600" b="1"/>
            </a:lvl5pPr>
            <a:lvl6pPr marL="2285978" indent="0">
              <a:buNone/>
              <a:defRPr lang="pt-BR" sz="1600" b="1"/>
            </a:lvl6pPr>
            <a:lvl7pPr marL="2743174" indent="0">
              <a:buNone/>
              <a:defRPr lang="pt-BR" sz="1600" b="1"/>
            </a:lvl7pPr>
            <a:lvl8pPr marL="3200370" indent="0">
              <a:buNone/>
              <a:defRPr lang="pt-BR" sz="1600" b="1"/>
            </a:lvl8pPr>
            <a:lvl9pPr marL="3657565" indent="0">
              <a:buNone/>
              <a:defRPr lang="pt-BR"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AC1CE1F-0133-4A8E-9510-3927C275ADB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812791-1A66-47A2-B8AB-CF2C8494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noProof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33D370-BE25-4CF9-8D18-A8B0D628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5CFF9EFB-2082-4B18-8532-2E058DF9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F44216D-285E-4743-ADC0-F517FFC7669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9332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A482C-C319-43FD-93FF-980D21E2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203A496-9194-4AF3-A700-304E648B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03CEB3-10DB-4C6B-B786-6EA61FEA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E36A844B-2D32-4E86-8B10-61DBDBE5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F44216D-285E-4743-ADC0-F517FFC766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74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21782B-EB6A-4988-856E-D6637A15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1005B5-4499-443A-AEC7-4504692A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75E9E49-7000-42FC-9389-8FC847AA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F44216D-285E-4743-ADC0-F517FFC766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0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EFE04-76D2-4EE9-82B4-6CF8BDAE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0215A4-C64A-4FDE-8E67-809F9ECF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 rtlCol="0"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899654-FEE0-4F7C-9F7E-E61364191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pt-BR" sz="1600"/>
            </a:lvl1pPr>
            <a:lvl2pPr marL="457196" indent="0">
              <a:buNone/>
              <a:defRPr lang="pt-BR" sz="1400"/>
            </a:lvl2pPr>
            <a:lvl3pPr marL="914391" indent="0">
              <a:buNone/>
              <a:defRPr lang="pt-BR" sz="1200"/>
            </a:lvl3pPr>
            <a:lvl4pPr marL="1371587" indent="0">
              <a:buNone/>
              <a:defRPr lang="pt-BR" sz="1000"/>
            </a:lvl4pPr>
            <a:lvl5pPr marL="1828783" indent="0">
              <a:buNone/>
              <a:defRPr lang="pt-BR" sz="1000"/>
            </a:lvl5pPr>
            <a:lvl6pPr marL="2285978" indent="0">
              <a:buNone/>
              <a:defRPr lang="pt-BR" sz="1000"/>
            </a:lvl6pPr>
            <a:lvl7pPr marL="2743174" indent="0">
              <a:buNone/>
              <a:defRPr lang="pt-BR" sz="1000"/>
            </a:lvl7pPr>
            <a:lvl8pPr marL="3200370" indent="0">
              <a:buNone/>
              <a:defRPr lang="pt-BR" sz="1000"/>
            </a:lvl8pPr>
            <a:lvl9pPr marL="3657565" indent="0">
              <a:buNone/>
              <a:defRPr lang="pt-BR"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0672D7-560C-46F5-B38A-5864AF61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333971-AB39-461C-BCDD-6F82E9DF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7E7803C-62B5-41B0-9BE1-73F06662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F44216D-285E-4743-ADC0-F517FFC766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83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523E-938F-438E-ACC4-357650D6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FC72DA9-4F67-4E76-B94A-2A066F0CC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pt-BR" sz="3200"/>
            </a:lvl1pPr>
            <a:lvl2pPr marL="457196" indent="0">
              <a:buNone/>
              <a:defRPr lang="pt-BR" sz="2800"/>
            </a:lvl2pPr>
            <a:lvl3pPr marL="914391" indent="0">
              <a:buNone/>
              <a:defRPr lang="pt-BR" sz="2400"/>
            </a:lvl3pPr>
            <a:lvl4pPr marL="1371587" indent="0">
              <a:buNone/>
              <a:defRPr lang="pt-BR" sz="2000"/>
            </a:lvl4pPr>
            <a:lvl5pPr marL="1828783" indent="0">
              <a:buNone/>
              <a:defRPr lang="pt-BR" sz="2000"/>
            </a:lvl5pPr>
            <a:lvl6pPr marL="2285978" indent="0">
              <a:buNone/>
              <a:defRPr lang="pt-BR" sz="2000"/>
            </a:lvl6pPr>
            <a:lvl7pPr marL="2743174" indent="0">
              <a:buNone/>
              <a:defRPr lang="pt-BR" sz="2000"/>
            </a:lvl7pPr>
            <a:lvl8pPr marL="3200370" indent="0">
              <a:buNone/>
              <a:defRPr lang="pt-BR" sz="2000"/>
            </a:lvl8pPr>
            <a:lvl9pPr marL="3657565" indent="0">
              <a:buNone/>
              <a:defRPr lang="pt-BR"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E2FDD4-868B-425C-9784-E80DB7C01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pt-BR" sz="1600"/>
            </a:lvl1pPr>
            <a:lvl2pPr marL="457196" indent="0">
              <a:buNone/>
              <a:defRPr lang="pt-BR" sz="1400"/>
            </a:lvl2pPr>
            <a:lvl3pPr marL="914391" indent="0">
              <a:buNone/>
              <a:defRPr lang="pt-BR" sz="1200"/>
            </a:lvl3pPr>
            <a:lvl4pPr marL="1371587" indent="0">
              <a:buNone/>
              <a:defRPr lang="pt-BR" sz="1000"/>
            </a:lvl4pPr>
            <a:lvl5pPr marL="1828783" indent="0">
              <a:buNone/>
              <a:defRPr lang="pt-BR" sz="1000"/>
            </a:lvl5pPr>
            <a:lvl6pPr marL="2285978" indent="0">
              <a:buNone/>
              <a:defRPr lang="pt-BR" sz="1000"/>
            </a:lvl6pPr>
            <a:lvl7pPr marL="2743174" indent="0">
              <a:buNone/>
              <a:defRPr lang="pt-BR" sz="1000"/>
            </a:lvl7pPr>
            <a:lvl8pPr marL="3200370" indent="0">
              <a:buNone/>
              <a:defRPr lang="pt-BR" sz="1000"/>
            </a:lvl8pPr>
            <a:lvl9pPr marL="3657565" indent="0">
              <a:buNone/>
              <a:defRPr lang="pt-BR"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853192-BC34-458B-84D8-10413109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4140DD-DF78-4ACA-994A-2C80E820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B255A00-460B-4060-8FC4-6AE015C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F44216D-285E-4743-ADC0-F517FFC766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278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38DD69-FB8A-4188-BFE4-CBF509E5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815C50-137C-4155-8543-556E7E21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C6A1DE-66DD-40F1-896C-01B693106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912B1-2F8B-49C2-9253-FDAAEF5D9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4743CF23-BB91-472C-8560-11C5F528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4216D-285E-4743-ADC0-F517FFC766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29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91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 descr="círculos conectados por linhas">
            <a:extLst>
              <a:ext uri="{FF2B5EF4-FFF2-40B4-BE49-F238E27FC236}">
                <a16:creationId xmlns:a16="http://schemas.microsoft.com/office/drawing/2014/main" id="{698A0E4F-CFB4-48D6-8D5D-D7F7DD3198A1}"/>
              </a:ext>
            </a:extLst>
          </p:cNvPr>
          <p:cNvGrpSpPr/>
          <p:nvPr/>
        </p:nvGrpSpPr>
        <p:grpSpPr>
          <a:xfrm>
            <a:off x="7219753" y="1031132"/>
            <a:ext cx="4046706" cy="4853637"/>
            <a:chOff x="6867728" y="1031132"/>
            <a:chExt cx="4046706" cy="4853637"/>
          </a:xfrm>
        </p:grpSpPr>
        <p:cxnSp>
          <p:nvCxnSpPr>
            <p:cNvPr id="8" name="Conector Reto 7" descr="linha reta">
              <a:extLst>
                <a:ext uri="{FF2B5EF4-FFF2-40B4-BE49-F238E27FC236}">
                  <a16:creationId xmlns:a16="http://schemas.microsoft.com/office/drawing/2014/main" id="{C765D672-336B-734D-801A-36CBB0354E18}"/>
                </a:ext>
              </a:extLst>
            </p:cNvPr>
            <p:cNvCxnSpPr>
              <a:cxnSpLocks/>
            </p:cNvCxnSpPr>
            <p:nvPr/>
          </p:nvCxnSpPr>
          <p:spPr>
            <a:xfrm>
              <a:off x="7988238" y="2801566"/>
              <a:ext cx="1330860" cy="7481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to 16" descr="linha reta">
              <a:extLst>
                <a:ext uri="{FF2B5EF4-FFF2-40B4-BE49-F238E27FC236}">
                  <a16:creationId xmlns:a16="http://schemas.microsoft.com/office/drawing/2014/main" id="{89008531-943E-8C42-82ED-72460A2D10A4}"/>
                </a:ext>
              </a:extLst>
            </p:cNvPr>
            <p:cNvCxnSpPr>
              <a:cxnSpLocks/>
            </p:cNvCxnSpPr>
            <p:nvPr/>
          </p:nvCxnSpPr>
          <p:spPr>
            <a:xfrm>
              <a:off x="9708204" y="1960547"/>
              <a:ext cx="214008" cy="10550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 descr="forma oval">
              <a:extLst>
                <a:ext uri="{FF2B5EF4-FFF2-40B4-BE49-F238E27FC236}">
                  <a16:creationId xmlns:a16="http://schemas.microsoft.com/office/drawing/2014/main" id="{9A66A37A-7FB5-194C-B2F8-BB77745D65B0}"/>
                </a:ext>
              </a:extLst>
            </p:cNvPr>
            <p:cNvSpPr/>
            <p:nvPr/>
          </p:nvSpPr>
          <p:spPr>
            <a:xfrm>
              <a:off x="6867728" y="1887166"/>
              <a:ext cx="1303506" cy="13035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3" name="Oval 12" descr="forma oval">
              <a:extLst>
                <a:ext uri="{FF2B5EF4-FFF2-40B4-BE49-F238E27FC236}">
                  <a16:creationId xmlns:a16="http://schemas.microsoft.com/office/drawing/2014/main" id="{9B093669-6BD2-2541-BF99-500AC2759CD6}"/>
                </a:ext>
              </a:extLst>
            </p:cNvPr>
            <p:cNvSpPr/>
            <p:nvPr/>
          </p:nvSpPr>
          <p:spPr>
            <a:xfrm>
              <a:off x="9144000" y="1031132"/>
              <a:ext cx="1031132" cy="10311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9" name="Oval 8" descr="forma oval">
              <a:extLst>
                <a:ext uri="{FF2B5EF4-FFF2-40B4-BE49-F238E27FC236}">
                  <a16:creationId xmlns:a16="http://schemas.microsoft.com/office/drawing/2014/main" id="{EEB60046-7AC0-4C4A-9CA7-4DE66AF0F9E2}"/>
                </a:ext>
              </a:extLst>
            </p:cNvPr>
            <p:cNvSpPr/>
            <p:nvPr/>
          </p:nvSpPr>
          <p:spPr>
            <a:xfrm>
              <a:off x="8598544" y="5000016"/>
              <a:ext cx="884753" cy="8847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cxnSp>
          <p:nvCxnSpPr>
            <p:cNvPr id="10" name="Conector Reto 9" descr="linha reta">
              <a:extLst>
                <a:ext uri="{FF2B5EF4-FFF2-40B4-BE49-F238E27FC236}">
                  <a16:creationId xmlns:a16="http://schemas.microsoft.com/office/drawing/2014/main" id="{DC6AFA79-D8E3-E745-9969-5BF09667F3B4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H="1">
              <a:off x="9353728" y="4465840"/>
              <a:ext cx="501713" cy="6637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 descr="forma oval">
              <a:extLst>
                <a:ext uri="{FF2B5EF4-FFF2-40B4-BE49-F238E27FC236}">
                  <a16:creationId xmlns:a16="http://schemas.microsoft.com/office/drawing/2014/main" id="{398897D7-2466-E540-8D23-AD7AEA562812}"/>
                </a:ext>
              </a:extLst>
            </p:cNvPr>
            <p:cNvSpPr/>
            <p:nvPr/>
          </p:nvSpPr>
          <p:spPr>
            <a:xfrm>
              <a:off x="9144000" y="3015574"/>
              <a:ext cx="1770434" cy="177043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D63A12C-647D-B669-9AAB-CDC2F4AF4493}"/>
              </a:ext>
            </a:extLst>
          </p:cNvPr>
          <p:cNvSpPr txBox="1"/>
          <p:nvPr/>
        </p:nvSpPr>
        <p:spPr>
          <a:xfrm>
            <a:off x="275771" y="1276584"/>
            <a:ext cx="6943982" cy="471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Construção do Plano de Ação Pastoral Arquidiocesana</a:t>
            </a:r>
            <a:endParaRPr lang="pt-B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2026/2029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9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2DE6B-C6D1-5260-8A92-A1229715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FEE796-9F08-172A-1335-CAEA16D0B321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83D21B-6E58-9BFE-A9AE-BC37B094370F}"/>
              </a:ext>
            </a:extLst>
          </p:cNvPr>
          <p:cNvSpPr txBox="1"/>
          <p:nvPr/>
        </p:nvSpPr>
        <p:spPr>
          <a:xfrm>
            <a:off x="740227" y="1610256"/>
            <a:ext cx="740228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Carta Pastoral – Segundo o Coração do Bom Pastor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destaca alguns desses desafios urgentes para a caminhada sinodal: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mudanças culturais e sociais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impactos da cultura digital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evangelização nas cidades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cultura do consumo e do individualismo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...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 mundo está em constante transformação: mudam-se os costumes, as formas de pensar, crer, viver e comunicar-se.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Cabe à Igreja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fiel à sua missão,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discernir e responder a essas mudanças com ousadia, criatividade e fidelidade ao Evangelho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4098" name="Picture 2" descr="LEITURA ORANTE: Jo 2,13-25 Jesus é o novo Templo! Nós somos templos vivos!">
            <a:extLst>
              <a:ext uri="{FF2B5EF4-FFF2-40B4-BE49-F238E27FC236}">
                <a16:creationId xmlns:a16="http://schemas.microsoft.com/office/drawing/2014/main" id="{0A13BDA3-2E4B-BCCF-EAF6-8445DE90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18" y="1566714"/>
            <a:ext cx="317182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BD7AC27-69AB-2C85-AC82-D27EED78A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10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0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4E17A-229A-2F28-43C8-3B6D35D5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AE3D8FB-F5CF-E652-8B91-AB82210CDB2F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3394D9-F3ED-8B04-721E-1D86823D8547}"/>
              </a:ext>
            </a:extLst>
          </p:cNvPr>
          <p:cNvSpPr txBox="1"/>
          <p:nvPr/>
        </p:nvSpPr>
        <p:spPr>
          <a:xfrm>
            <a:off x="566055" y="1443926"/>
            <a:ext cx="11059887" cy="5364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CULTURA URBANA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451DDE-6D5C-BA77-4BB0-587AFDD701C0}"/>
              </a:ext>
            </a:extLst>
          </p:cNvPr>
          <p:cNvSpPr txBox="1"/>
          <p:nvPr/>
        </p:nvSpPr>
        <p:spPr>
          <a:xfrm>
            <a:off x="3585029" y="2205896"/>
            <a:ext cx="80409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cidade apresenta grandes desafios: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ritmo acelerado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isolamento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secularismo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pluralismo religioso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 ação pastoral tradicional, marcada por uma mentalidade rural e, por vezes, por posturas de cunho feudal, já não alcança plenamente as pessoas. </a:t>
            </a: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Evangelizar no contexto urbano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exige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reconstruir vínculos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formar comunidades vivas e abertas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caminhar com os fiéis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escutando suas dores e esperanças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valorizando a participação de todos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ultura urbana, desafio à missão da Igreja - CNBB Regional Sul 1">
            <a:extLst>
              <a:ext uri="{FF2B5EF4-FFF2-40B4-BE49-F238E27FC236}">
                <a16:creationId xmlns:a16="http://schemas.microsoft.com/office/drawing/2014/main" id="{6A2FD980-1EC2-6601-9F1A-17C29498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" y="2307494"/>
            <a:ext cx="3123748" cy="188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munidad urbana: qué es, características, elementos, ejemplos">
            <a:extLst>
              <a:ext uri="{FF2B5EF4-FFF2-40B4-BE49-F238E27FC236}">
                <a16:creationId xmlns:a16="http://schemas.microsoft.com/office/drawing/2014/main" id="{645FBA67-7730-5532-8443-B113B220E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2" y="4484907"/>
            <a:ext cx="3123749" cy="195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6A56E02-A005-41A4-7DFC-514B29463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11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8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7DD5A-6E5A-61F7-654D-9BDB90DE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DEEFC8-A5C8-1381-7D24-FE86099BAA21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97D5B1-BD6F-E884-9ADA-59205A5561E1}"/>
              </a:ext>
            </a:extLst>
          </p:cNvPr>
          <p:cNvSpPr txBox="1"/>
          <p:nvPr/>
        </p:nvSpPr>
        <p:spPr>
          <a:xfrm>
            <a:off x="856342" y="1512415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modelo de vida predominante nas cidades frequentemente promove o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individualismo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indiferença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busca de prazeres imediatos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esvaziando a fé de seu sentido comunitário e de sua dimensão caritativa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41266C-D6DB-6BEE-6956-FD42E46DF93D}"/>
              </a:ext>
            </a:extLst>
          </p:cNvPr>
          <p:cNvSpPr txBox="1"/>
          <p:nvPr/>
        </p:nvSpPr>
        <p:spPr>
          <a:xfrm>
            <a:off x="566056" y="4718665"/>
            <a:ext cx="11059886" cy="1458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Uma Igreja comprometida com o caminho sinodal oferece como antídoto ao individualismo dominante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vida comunitária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serviço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a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solidariedade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A dor e as consequências da indiferença">
            <a:extLst>
              <a:ext uri="{FF2B5EF4-FFF2-40B4-BE49-F238E27FC236}">
                <a16:creationId xmlns:a16="http://schemas.microsoft.com/office/drawing/2014/main" id="{0C223FD6-BA60-DD6C-8C29-D786B5A8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83" y="1646047"/>
            <a:ext cx="3952875" cy="241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7B584BC-8283-9F81-A04C-6C2C856D8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12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0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2DC60-A001-5E92-45E6-7EF8EB66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7A0C35-048E-2DAB-CB75-F49E53363DB4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68172D-9808-E2A7-C662-E2196E855CAD}"/>
              </a:ext>
            </a:extLst>
          </p:cNvPr>
          <p:cNvSpPr txBox="1"/>
          <p:nvPr/>
        </p:nvSpPr>
        <p:spPr>
          <a:xfrm>
            <a:off x="5863771" y="1262743"/>
            <a:ext cx="5834742" cy="50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Igreja não pode permanecer inerte. Precisa reconhecer essas mudanças e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discernir novas respostas pastorais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sem perder a fidelidade ao Evangelho. Uma Igreja sinodal parte da realidade concreta do povo e busca, com ele, respostas novas por meio da escuta e do discernimento comunitário.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ONDE ESTÁ A IGREJA DO SENHOR? – Teatro Cristão">
            <a:extLst>
              <a:ext uri="{FF2B5EF4-FFF2-40B4-BE49-F238E27FC236}">
                <a16:creationId xmlns:a16="http://schemas.microsoft.com/office/drawing/2014/main" id="{EB039103-50AD-EDEE-48F3-E11C1D5E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1399172"/>
            <a:ext cx="3251201" cy="2438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26D8547-BA49-5502-877B-5439EDE149C1}"/>
              </a:ext>
            </a:extLst>
          </p:cNvPr>
          <p:cNvSpPr txBox="1"/>
          <p:nvPr/>
        </p:nvSpPr>
        <p:spPr>
          <a:xfrm>
            <a:off x="442685" y="4001972"/>
            <a:ext cx="51162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Compreender a cultura urbana não significa ceder aos seus encantos, mas desafiar-se a encontrar caminhos novos para levar a mensagem evangélica a todos.</a:t>
            </a:r>
            <a:endParaRPr lang="pt-BR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D4F53A5-BE89-6A6A-3346-B5C492C2E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13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8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4E5C2-C098-EE02-0949-7012DE928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E7236C9-7E28-9501-FC25-EE1ACD36A1E2}"/>
              </a:ext>
            </a:extLst>
          </p:cNvPr>
          <p:cNvSpPr txBox="1"/>
          <p:nvPr/>
        </p:nvSpPr>
        <p:spPr>
          <a:xfrm>
            <a:off x="566056" y="1292722"/>
            <a:ext cx="413657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pluralismo de ordem cultural e religiosa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propagado fortemente por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uma cultura globalizada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acaba por erigir o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individualismo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como característica dominante da atual sociedade, responsável pelo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relativismo ético e pela crise da família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(</a:t>
            </a:r>
            <a:r>
              <a:rPr lang="pt-BR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DAp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479). O individualismo é, de fato,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marca das grandes cidades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F7E6CE-13E5-2999-5E5F-1D2CD3F16336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2B132D-45AD-14C2-5717-4C6C2CD4FED7}"/>
              </a:ext>
            </a:extLst>
          </p:cNvPr>
          <p:cNvSpPr txBox="1"/>
          <p:nvPr/>
        </p:nvSpPr>
        <p:spPr>
          <a:xfrm>
            <a:off x="4934857" y="3549248"/>
            <a:ext cx="686525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 contemplar as cidades com inúmeros desafios, o olhar dos discípulos missionários identifica, de imediato, muitas formas de sofrimento [...]. São dores que afligem o mundo como um todo, porém se manifestam de modo mais intenso nas cidades.” (DGAE 2019-2023, 30)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3330383-5867-57C2-EE12-A7F4678C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06" y="1398134"/>
            <a:ext cx="4341559" cy="203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C0DAEB5-87C2-D214-2943-9AE349BEC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14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6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DEF1C-B422-C3E2-2976-88BC6E1A0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36436B-ED8A-D57B-345F-05817BE427B1}"/>
              </a:ext>
            </a:extLst>
          </p:cNvPr>
          <p:cNvSpPr txBox="1"/>
          <p:nvPr/>
        </p:nvSpPr>
        <p:spPr>
          <a:xfrm>
            <a:off x="566055" y="1342328"/>
            <a:ext cx="11059887" cy="5364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CULTURA DIGITAL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394471-90F4-5D06-0216-F15F8B354DD1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6A4C92-8A48-A212-8202-13E1FF6014AB}"/>
              </a:ext>
            </a:extLst>
          </p:cNvPr>
          <p:cNvSpPr txBox="1"/>
          <p:nvPr/>
        </p:nvSpPr>
        <p:spPr>
          <a:xfrm>
            <a:off x="566057" y="2005346"/>
            <a:ext cx="11059886" cy="3188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mundo digital impõe novos desafios e oportunidades à Igreja, chamada a anunciar o Evangelho no coração desse novo ambiente relacional e cultural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[...] O que está em jogo não é apenas uma transformação técnica, mas uma profunda mutação antropológica e relacional. Mais do que adotar novos instrumentos de comunicação, trata-se de discernir uma nova cultura, que redefine os vínculos humanos e os modos de viver a fé.” (Carta Pastoral – Segundo o coração do bom pastor)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Quais os principais problemas do mundo digital? | SUBA">
            <a:extLst>
              <a:ext uri="{FF2B5EF4-FFF2-40B4-BE49-F238E27FC236}">
                <a16:creationId xmlns:a16="http://schemas.microsoft.com/office/drawing/2014/main" id="{94D1DE1C-299B-C9E1-8F0C-CCAC542A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88" y="4828085"/>
            <a:ext cx="3119354" cy="1744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58A826-848F-889B-DA00-12BFA35D3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mtClean="0"/>
              <a:pPr rtl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991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96796-128D-9731-F030-51B545F4D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14A7DF-E81B-C557-A2F9-260E35CCF5DF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DA3F9A-F5E6-5890-E0B2-C94DA65A291F}"/>
              </a:ext>
            </a:extLst>
          </p:cNvPr>
          <p:cNvSpPr txBox="1"/>
          <p:nvPr/>
        </p:nvSpPr>
        <p:spPr>
          <a:xfrm>
            <a:off x="566056" y="1219704"/>
            <a:ext cx="64298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Hoje, não há mais separação entre “</a:t>
            </a:r>
            <a:r>
              <a:rPr lang="pt-B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espaço real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e “</a:t>
            </a:r>
            <a:r>
              <a:rPr lang="pt-B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espaço virtual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— tudo está interligado. O filósofo Luciano </a:t>
            </a:r>
            <a:r>
              <a:rPr lang="pt-BR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Floridi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denomina esse novo ecossistema de </a:t>
            </a:r>
            <a:r>
              <a:rPr lang="pt-BR" sz="2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infosfera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um ambiente único onde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interagimos</a:t>
            </a:r>
            <a:r>
              <a:rPr lang="pt-BR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trabalhamos</a:t>
            </a:r>
            <a:r>
              <a:rPr lang="pt-BR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aprendemos</a:t>
            </a:r>
            <a:r>
              <a:rPr lang="pt-BR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rezamos </a:t>
            </a:r>
            <a:r>
              <a:rPr lang="pt-BR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 relacionamos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Três motivos pelos quais você precisa se posicionar no mundo digital">
            <a:extLst>
              <a:ext uri="{FF2B5EF4-FFF2-40B4-BE49-F238E27FC236}">
                <a16:creationId xmlns:a16="http://schemas.microsoft.com/office/drawing/2014/main" id="{7B3682C0-AEB5-2771-64D5-22F8E93C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84" y="1505247"/>
            <a:ext cx="4249058" cy="23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682E99-F346-7F90-2347-0D12D87EE070}"/>
              </a:ext>
            </a:extLst>
          </p:cNvPr>
          <p:cNvSpPr txBox="1"/>
          <p:nvPr/>
        </p:nvSpPr>
        <p:spPr>
          <a:xfrm>
            <a:off x="566056" y="4313733"/>
            <a:ext cx="110598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Alerta </a:t>
            </a:r>
            <a:r>
              <a:rPr lang="pt-BR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Byung-Chul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Han, vivemos a passagem de uma “massa” para um “enxame digital”: indivíduos conectados, mas não reunidos; singularizados, mas sem o sentido de um “nós”. </a:t>
            </a:r>
            <a:r>
              <a:rPr lang="pt-B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Essa lógica contrasta com a essência do cristianismo, que nasce e se alimenta da comunhão: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“Que todos sejam um</a:t>
            </a:r>
            <a:r>
              <a:rPr lang="pt-BR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17,21-23).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AA4D36B-F618-ECDB-7F65-033695A73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16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4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4C641-B8FE-76BB-38EF-AF2563C99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0C8F89-5D25-EF78-6B4D-4DC465023ABB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9264F7-2641-53B2-A5E2-F06FCA7AA5AB}"/>
              </a:ext>
            </a:extLst>
          </p:cNvPr>
          <p:cNvSpPr txBox="1"/>
          <p:nvPr/>
        </p:nvSpPr>
        <p:spPr>
          <a:xfrm>
            <a:off x="740231" y="1300592"/>
            <a:ext cx="106680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missão da Igreja, portanto, é entrar com coragem e discernimento nesses novos areópagos, fazendo-se presente com linguagem compreensível, escuta verdadeira, testemunho coerente e espírito de comunhão —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que também na </a:t>
            </a:r>
            <a:r>
              <a:rPr lang="pt-B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infosfera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ressoe a Boa Nova de Cristo.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SEDU - Cerca de três mil professores são capacitados sobre cultura digital  nas escolas da Rede">
            <a:extLst>
              <a:ext uri="{FF2B5EF4-FFF2-40B4-BE49-F238E27FC236}">
                <a16:creationId xmlns:a16="http://schemas.microsoft.com/office/drawing/2014/main" id="{C311CE1A-EC71-75A0-D1D1-8FB8CA2A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328452"/>
            <a:ext cx="6371772" cy="318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2796D53-6566-B9A5-F85D-E6FB5D099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17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0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ADFD2-1C31-EE8C-99ED-F9400B4ED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D9EF2EB-87C7-F6E8-9BA2-E6E0E0795F05}"/>
              </a:ext>
            </a:extLst>
          </p:cNvPr>
          <p:cNvSpPr txBox="1"/>
          <p:nvPr/>
        </p:nvSpPr>
        <p:spPr>
          <a:xfrm>
            <a:off x="566055" y="1443926"/>
            <a:ext cx="11059887" cy="5364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DADOS CENSITÁRIOS DE 2022 E AS INTERPELAÇÕES PASTORAIS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5CAAE7-10AA-F44C-2BEB-DF572994501C}"/>
              </a:ext>
            </a:extLst>
          </p:cNvPr>
          <p:cNvSpPr txBox="1"/>
          <p:nvPr/>
        </p:nvSpPr>
        <p:spPr>
          <a:xfrm>
            <a:off x="595082" y="2195031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recente Censo Demográfico de 2022 nos oferece um retrato detalhado e interpelador da configuração religiosa do Brasil e, em particular, do Estado do Rio Grande do Norte. Longe de nos desanimar, </a:t>
            </a:r>
            <a:r>
              <a:rPr lang="pt-B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esses dados devem ser lidos à luz da fé, com realismo pastoral e esperança evangélica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430642-A814-B6FD-AB12-9F6DE5D461C3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A religião da população brasileira no Censo de 2022 - Nexo Jornal">
            <a:extLst>
              <a:ext uri="{FF2B5EF4-FFF2-40B4-BE49-F238E27FC236}">
                <a16:creationId xmlns:a16="http://schemas.microsoft.com/office/drawing/2014/main" id="{58612DFC-4600-9FE1-CE4F-D98529AA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022" y="2612571"/>
            <a:ext cx="4529509" cy="2828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1BAE3C5-EF90-2E82-6194-043A5FEFC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18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0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96E32-B7C9-1880-C7DF-6D33D548E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8A435F-CD9A-EBF0-33BF-B00930EF76A8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12BACC6-6A69-A8F8-0815-61A21E7C5B91}"/>
              </a:ext>
            </a:extLst>
          </p:cNvPr>
          <p:cNvSpPr txBox="1"/>
          <p:nvPr/>
        </p:nvSpPr>
        <p:spPr>
          <a:xfrm>
            <a:off x="435427" y="1142163"/>
            <a:ext cx="1119051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Brasil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continua sendo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 país profundamente religioso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Quase 91% da população brasileira declarou ter alguma forma de vinculação religiosa;</a:t>
            </a:r>
          </a:p>
          <a:p>
            <a:pPr algn="just"/>
            <a:endParaRPr lang="pt-B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+mj-lt"/>
              <a:buAutoNum type="romanUcPeriod" startAt="2"/>
            </a:pP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 Brasil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é, ainda, um país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majoritariamente católico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Os dados apontam que 56,7% da população brasileira se declara católica, enquanto no Rio Grande do Norte esse percentual é mais elevado: 67,01%, o quinto maior do país;</a:t>
            </a:r>
          </a:p>
          <a:p>
            <a:pPr algn="just"/>
            <a:endParaRPr lang="pt-B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571500" indent="-571500" algn="just">
              <a:buFont typeface="+mj-lt"/>
              <a:buAutoNum type="romanUcPeriod" startAt="3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os números indicam uma tendência clara de declínio. Em 2000, os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católicos potiguares eram 83,58%; em 2010, 75,96%; e em 2022, caíram para 67,01%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uma redução de quase 9 pontos percentuais na última década;</a:t>
            </a:r>
          </a:p>
          <a:p>
            <a:pPr algn="just"/>
            <a:endParaRPr lang="pt-B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571500" indent="-571500" algn="just">
              <a:buFont typeface="+mj-lt"/>
              <a:buAutoNum type="romanUcPeriod" startAt="4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Cidade de Natal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ilustra com clareza essa transformação. A capital da nossa Arquidiocese, que em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2000 era majoritariamente católica (mais de 83%), apresenta hoje apenas 58,63% de católicos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4898C9D-ADF8-6B02-5671-D8BDD5E0A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19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0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E746-D155-0C2C-A84D-44FA3A33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DC8A07-D953-E6D3-4331-D828AA296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D04804-A390-3D52-6FE9-AF7DD4C923DD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3E1BFF-445B-71F3-1EDE-54EAAA662386}"/>
              </a:ext>
            </a:extLst>
          </p:cNvPr>
          <p:cNvSpPr txBox="1"/>
          <p:nvPr/>
        </p:nvSpPr>
        <p:spPr>
          <a:xfrm>
            <a:off x="566055" y="1423567"/>
            <a:ext cx="11059887" cy="563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 GERAL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F99EA5-B811-3438-0B7D-45A2549E8D72}"/>
              </a:ext>
            </a:extLst>
          </p:cNvPr>
          <p:cNvSpPr txBox="1"/>
          <p:nvPr/>
        </p:nvSpPr>
        <p:spPr>
          <a:xfrm>
            <a:off x="588639" y="2331366"/>
            <a:ext cx="11059887" cy="352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Evangelizar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pelo anúncio de Jesus Cristo,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como Igreja sinodal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missionária,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fundada na Palavra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nos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Sacramentos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testemunhando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fé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esperança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caridade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formando comunidades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vivas de discípulos missionários,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valorizando a piedade popular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fiel à evangélica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opção preferencial pelos pobres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o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cuidado com a Casa Comum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para que todos avancem no caminho da comunhão e da plenitude do Reino de Deus.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49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F4139-E798-A291-AEC1-F2C869766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1927FA9-A3A9-1827-3792-8EC46908D020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EC2820-9AF5-5D7B-519E-FA2EC5B45DCA}"/>
              </a:ext>
            </a:extLst>
          </p:cNvPr>
          <p:cNvSpPr txBox="1"/>
          <p:nvPr/>
        </p:nvSpPr>
        <p:spPr>
          <a:xfrm>
            <a:off x="566056" y="1327300"/>
            <a:ext cx="63717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também nas áreas urbanas e nas regiões marcadas por maior mobilidade social e fluxo turístico — como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Natal, Parnamirim, São Gonçalo do Amarante e Baía Formosa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que o </a:t>
            </a:r>
            <a:r>
              <a:rPr lang="pt-B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catolicismo tem perdido mais espaço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Pórtico dos Reis Magos – Wikipédia, a enciclopédia livre">
            <a:extLst>
              <a:ext uri="{FF2B5EF4-FFF2-40B4-BE49-F238E27FC236}">
                <a16:creationId xmlns:a16="http://schemas.microsoft.com/office/drawing/2014/main" id="{09E7D99E-7E99-B752-B2AA-7F5D5B4E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36" y="1530460"/>
            <a:ext cx="3765322" cy="250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73EC40D-E0DB-C666-DE0A-D0E97D08D19E}"/>
              </a:ext>
            </a:extLst>
          </p:cNvPr>
          <p:cNvSpPr txBox="1"/>
          <p:nvPr/>
        </p:nvSpPr>
        <p:spPr>
          <a:xfrm>
            <a:off x="566056" y="4503356"/>
            <a:ext cx="110598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Esses sinais evidenciam a necessidade urgente de uma </a:t>
            </a:r>
            <a:r>
              <a:rPr lang="pt-B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pastoral urbana, missionária e criativa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É imprescindível uma Igreja mais próxima, que escute, acolha e dialogue com as novas gerações e com aqueles que vivem nas periferias geográficas e existenciais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1FB2465-DB98-58EA-DD06-CCB2D5299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20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5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76B3C-FAB8-2BFF-F754-681BA8C6F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137DE6-6DF5-F8DB-8D84-6D61F8F53779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242ECD-BB3F-717F-D74A-9D1CB3BBE7D6}"/>
              </a:ext>
            </a:extLst>
          </p:cNvPr>
          <p:cNvSpPr txBox="1"/>
          <p:nvPr/>
        </p:nvSpPr>
        <p:spPr>
          <a:xfrm>
            <a:off x="4354286" y="1350273"/>
            <a:ext cx="72716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Sínodo Arquidiocesano de Natal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atualmente em curso, se apresenta como resposta concreta a essa realidade desafiadora. 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missão da Igreja não é competir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mas compreender e cuidar dos que professam a fé católica.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escutar as vozes do povo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também daqueles que não estão mais em nossas igrejas, e 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deixar-se interpelar pelo Espírito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sopra onde quer.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397043EE-4578-3B8F-6F3A-B038EC75E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4" y="1875291"/>
            <a:ext cx="3335881" cy="3633688"/>
          </a:xfrm>
          <a:prstGeom prst="rect">
            <a:avLst/>
          </a:prstGeom>
          <a:noFill/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0A283D-EA35-F805-0775-156D6E3F5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21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1AF1-325D-E80C-2B8D-2C52894B3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E096537-87BC-FEC3-AC4F-CF15697721D3}"/>
              </a:ext>
            </a:extLst>
          </p:cNvPr>
          <p:cNvSpPr txBox="1"/>
          <p:nvPr/>
        </p:nvSpPr>
        <p:spPr>
          <a:xfrm>
            <a:off x="566056" y="1298139"/>
            <a:ext cx="110598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resposta aos dados censitários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 vir por meio de uma renovada conversão pastoral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Formação sólida dos ministros ordenados e leigos; 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Aposta na juventude; 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Evangelização da família; 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Presença corajosa nos meios digitais; 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Valorização das iniciativas e experiências comunitárias; 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Cultivo da espiritualidade e do testemunho de vida. </a:t>
            </a:r>
          </a:p>
          <a:p>
            <a:pPr algn="just"/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nossa pastoral precisa ser mais missionária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mais próxima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mais personalizada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escute, que toque e inflame o coração das pessoas.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431EDF-A839-7465-8181-F9A25985582F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9320AEF-F90E-B473-A6D0-B364A5EA4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22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5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CA67-5EA7-A0FF-799E-5B827ED5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A2558D6-33E0-0AEC-8716-EE112EC97C46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12D2EE-949F-8613-8F5D-E93340583235}"/>
              </a:ext>
            </a:extLst>
          </p:cNvPr>
          <p:cNvSpPr txBox="1"/>
          <p:nvPr/>
        </p:nvSpPr>
        <p:spPr>
          <a:xfrm>
            <a:off x="566055" y="1443926"/>
            <a:ext cx="11059887" cy="5364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FAMÍLIA E JUVENTUDE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E160A8-46F0-7944-B5F8-BE37B5B3FFDB}"/>
              </a:ext>
            </a:extLst>
          </p:cNvPr>
          <p:cNvSpPr txBox="1"/>
          <p:nvPr/>
        </p:nvSpPr>
        <p:spPr>
          <a:xfrm>
            <a:off x="566056" y="2078628"/>
            <a:ext cx="692331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realidade atual interpela com força a missão evangelizadora junto às famílias e às juventudes, desafiando a Igreja a “alargar o espaço da tenda” (cf. </a:t>
            </a:r>
            <a:r>
              <a:rPr lang="pt-BR" sz="2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pt-B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54,2). O contexto sociocultural contemporâneo, marcado por </a:t>
            </a:r>
            <a:r>
              <a:rPr lang="pt-B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profundas transformações nos modos de ser família e nos percursos juvenis</a:t>
            </a:r>
            <a:r>
              <a:rPr lang="pt-B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exige da ação pastoral discernimento, criatividade e ousadia missionária.</a:t>
            </a:r>
            <a:endParaRPr lang="pt-B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amília: conceito, tipos, importância, atualmente - Brasil Escola">
            <a:extLst>
              <a:ext uri="{FF2B5EF4-FFF2-40B4-BE49-F238E27FC236}">
                <a16:creationId xmlns:a16="http://schemas.microsoft.com/office/drawing/2014/main" id="{BEDCE2CD-36ED-E2B3-63B5-9CD05FC4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74" y="2387941"/>
            <a:ext cx="3662769" cy="36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6BD0B9-7FDC-2228-B407-B0B384E09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23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4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B1413-49FC-F107-C127-BBA9657D0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FBAB06-547F-533C-DD70-52CCA496B2BD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21AD3D-592E-8809-0BE2-8B2466D7C16A}"/>
              </a:ext>
            </a:extLst>
          </p:cNvPr>
          <p:cNvSpPr txBox="1"/>
          <p:nvPr/>
        </p:nvSpPr>
        <p:spPr>
          <a:xfrm>
            <a:off x="595082" y="3429000"/>
            <a:ext cx="6096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famílias, em sua diversidade de configurações, carregam o peso das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instabilidades econômicas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do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excesso de trabalho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 precarização das relações afetivas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da 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solidão urbana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Muitas não encontram na comunidade eclesial o apoio necessário para viver sua vocação de “Igreja doméstica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5BCFE7-7A24-0EDC-62E3-E8C1CA0EBFC2}"/>
              </a:ext>
            </a:extLst>
          </p:cNvPr>
          <p:cNvSpPr txBox="1"/>
          <p:nvPr/>
        </p:nvSpPr>
        <p:spPr>
          <a:xfrm>
            <a:off x="6937833" y="1191735"/>
            <a:ext cx="486228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Persistem lacunas pastorais no acompanhamento dos casais — especialmente após o matrimônio — e um distanciamento entre a vida familiar e a ação evangelizadora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ndividamento das famílias é estável, mas risco de inadimplência cresce">
            <a:extLst>
              <a:ext uri="{FF2B5EF4-FFF2-40B4-BE49-F238E27FC236}">
                <a16:creationId xmlns:a16="http://schemas.microsoft.com/office/drawing/2014/main" id="{A947253E-F7C7-8AB0-F341-D7AE04DC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55" y="1355366"/>
            <a:ext cx="3005816" cy="2005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F0FA5585-E97D-7D84-8BA7-362B39238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48" y="3829109"/>
            <a:ext cx="4000052" cy="249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8CEB854-F834-091E-DEB9-D0E1003A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24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3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E196D-2852-3326-A556-5C1C84EDB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283333-63EE-2C71-0AC6-A8626678CB41}"/>
              </a:ext>
            </a:extLst>
          </p:cNvPr>
          <p:cNvSpPr txBox="1"/>
          <p:nvPr/>
        </p:nvSpPr>
        <p:spPr>
          <a:xfrm>
            <a:off x="812799" y="1631933"/>
            <a:ext cx="6096000" cy="46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juventudes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por sua vez, enfrentam um mundo marcado por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incertezas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desemprego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violência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desesperança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falta de acolhida por parte das instituições religiosas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Embora sedentos de sentido e de experiências significativas, muitas vezes são deixados à margem dos processos decisórios e organizativos da vida eclesial.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B8919B-7A21-C298-355F-E246944DBCE4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ome - Atlas das Juventudes">
            <a:extLst>
              <a:ext uri="{FF2B5EF4-FFF2-40B4-BE49-F238E27FC236}">
                <a16:creationId xmlns:a16="http://schemas.microsoft.com/office/drawing/2014/main" id="{0E754230-C568-4A18-07F5-A751C3ED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07" y="1748516"/>
            <a:ext cx="3661087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C0EDDE-3827-051B-A149-458C13F0C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25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77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E220D-E5B2-9225-510D-0E4E927F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BCF6ADF-EA13-F856-044C-A11AF65C8372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ILUMINAÇÃO TEOLÓGICA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F8B12-0F12-9717-988E-4CCB946CC87B}"/>
              </a:ext>
            </a:extLst>
          </p:cNvPr>
          <p:cNvSpPr txBox="1"/>
          <p:nvPr/>
        </p:nvSpPr>
        <p:spPr>
          <a:xfrm>
            <a:off x="566055" y="1443926"/>
            <a:ext cx="11059887" cy="5364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SINODALIDADE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0E6F48-3DA4-84FD-D998-DC5B609392A7}"/>
              </a:ext>
            </a:extLst>
          </p:cNvPr>
          <p:cNvSpPr txBox="1"/>
          <p:nvPr/>
        </p:nvSpPr>
        <p:spPr>
          <a:xfrm>
            <a:off x="566055" y="2185129"/>
            <a:ext cx="1105988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participação nas ações evangelizadoras da Igreja é um mandato recebido por todos os batizados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No Batismo, somos chamados à santidade e enviados em missão para convidar todos os povos a acolher o dom da salvação.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C84AD5-2ADB-5BB1-0604-FFA20EA7771D}"/>
              </a:ext>
            </a:extLst>
          </p:cNvPr>
          <p:cNvSpPr txBox="1"/>
          <p:nvPr/>
        </p:nvSpPr>
        <p:spPr>
          <a:xfrm>
            <a:off x="566054" y="3658796"/>
            <a:ext cx="809897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Somos, portanto, exortados a caminhar juntos na fé, rumo à nossa cidadania celeste, como recorda o apóstolo Paulo (</a:t>
            </a:r>
            <a:r>
              <a:rPr lang="pt-BR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</a:t>
            </a:r>
            <a:r>
              <a:rPr lang="pt-BR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1,27-30). Embora vivamos na terra, nossa verdadeira pátria está no céu. Isso nos impele a viver segundo os valores do Reino de Deus — justiça, amor, paz e bondade — mesmo em meio às dificuldades, polarizações e tensões do mundo atual.</a:t>
            </a:r>
            <a:endParaRPr lang="pt-BR" sz="2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Peregrinos rumo à pátria celeste - Jornal O São Paulo">
            <a:extLst>
              <a:ext uri="{FF2B5EF4-FFF2-40B4-BE49-F238E27FC236}">
                <a16:creationId xmlns:a16="http://schemas.microsoft.com/office/drawing/2014/main" id="{C22075D8-6A26-AF1F-7351-C3305D07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03" y="3742015"/>
            <a:ext cx="3068130" cy="22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574B70-1CC4-B8B2-1F5A-52529790E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26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5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2D31-7081-30BF-7559-542AC1F1F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71349C0-30E3-ADE3-F095-59098DDE2930}"/>
              </a:ext>
            </a:extLst>
          </p:cNvPr>
          <p:cNvSpPr txBox="1"/>
          <p:nvPr/>
        </p:nvSpPr>
        <p:spPr>
          <a:xfrm>
            <a:off x="566056" y="1290828"/>
            <a:ext cx="10871201" cy="264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sinodalidade é essência da vida eclesial e não se sustenta em atitudes isoladas ou autorreferenciais. A </a:t>
            </a:r>
            <a:r>
              <a:rPr lang="pt-BR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Carta Pastoral – Segundo o Coração do Bom Pastor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 Dom João, afirma: “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sacerdócio está intrinsecamente ligado à comunhão e unidade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Isso significa que o ministério ordenado é chamado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promover a unidade da Igreja, cultivando a escuta, o diálogo e a corresponsabilidade</a:t>
            </a:r>
            <a:r>
              <a:rPr lang="pt-BR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164181-64C9-BC98-C776-A5D97B14ABA4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ILUMINAÇÃO TEOLÓGICA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ínodo dos Bispos vai tratar o tema da sinodalidade na Igreja | Pontifícias  Obras Missionárias">
            <a:extLst>
              <a:ext uri="{FF2B5EF4-FFF2-40B4-BE49-F238E27FC236}">
                <a16:creationId xmlns:a16="http://schemas.microsoft.com/office/drawing/2014/main" id="{1CACA945-77FC-C5F3-1013-BC6F586AF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98" y="3627641"/>
            <a:ext cx="5212538" cy="293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332ACA1-1C65-DC5F-D274-A371E5AC1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27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11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EEC7D-E03C-257B-422A-B9DE79CC1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8B7B68-F5A7-4BAE-9C93-3205BDB8DE86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ILUMINAÇÃO TEOLÓGICA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413B07-171E-B1AF-6960-B6859CF8EEA9}"/>
              </a:ext>
            </a:extLst>
          </p:cNvPr>
          <p:cNvSpPr txBox="1"/>
          <p:nvPr/>
        </p:nvSpPr>
        <p:spPr>
          <a:xfrm>
            <a:off x="566056" y="1315107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 presbitério unido ao redor do bispo é sinal eficaz de uma Igreja que anuncia e acolhe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 unidade e a fraternidade entre os padres testemunham a comunhão à qual toda a Igreja é chamada e fortalecem o dinamismo missionário e participativo da comunidade.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165F873-A19D-07FF-635F-D5802E654B5B}"/>
              </a:ext>
            </a:extLst>
          </p:cNvPr>
          <p:cNvSpPr txBox="1"/>
          <p:nvPr/>
        </p:nvSpPr>
        <p:spPr>
          <a:xfrm>
            <a:off x="566056" y="4967298"/>
            <a:ext cx="11161487" cy="1458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sinodalidade trata-se de um estilo eclesial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uma espiritualidade e de uma prática pastoral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envolvem todo o Povo de Deus no discernimento e na missão.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A Sinodalidade, modo de ser Igreja – Centro de Cultura e Formação Cristã">
            <a:extLst>
              <a:ext uri="{FF2B5EF4-FFF2-40B4-BE49-F238E27FC236}">
                <a16:creationId xmlns:a16="http://schemas.microsoft.com/office/drawing/2014/main" id="{1B7F0144-89F1-5244-EE95-C7604E00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43" y="1438723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E5DFD31-B687-8F42-B978-32858131B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28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76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9E3D9-DA1C-F7A1-559E-14BC3512A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659BFE-CDCE-59FD-B08F-827033A28378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ILUMINAÇÃO TEOLÓGICA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7910C1-E466-6915-6429-5E0BB316FC6F}"/>
              </a:ext>
            </a:extLst>
          </p:cNvPr>
          <p:cNvSpPr txBox="1"/>
          <p:nvPr/>
        </p:nvSpPr>
        <p:spPr>
          <a:xfrm>
            <a:off x="4194631" y="1272788"/>
            <a:ext cx="7300685" cy="541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 uma Igreja sinodal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muito mais do que realizar assembleias ou consultas ocasionais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É garantir que leigos, religiosos e ministros ordenados participem ativamente com seu bispo do discernimento pastoral e das decisões, com abertura ao Espírito e fidelidade ao Evangelho. Por isso,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investir nos organismos de participação </a:t>
            </a:r>
            <a:r>
              <a:rPr lang="pt-BR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conselhos, assembleias e equipes missionárias</a:t>
            </a:r>
            <a:r>
              <a:rPr lang="pt-B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é um dos caminhos mais promissores para implementar rapidamente as orientações sinodais e gerar mudanças concretas.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Assembleia do Conselho Missionário Nacional debate atualização do Programa  Missionário Nacional - CNBB">
            <a:extLst>
              <a:ext uri="{FF2B5EF4-FFF2-40B4-BE49-F238E27FC236}">
                <a16:creationId xmlns:a16="http://schemas.microsoft.com/office/drawing/2014/main" id="{397CC5CE-9D99-6B26-54F3-DE7815F8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9" y="1424205"/>
            <a:ext cx="3595233" cy="239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ançados os subsídios para a Campanha Missionária de 2022">
            <a:extLst>
              <a:ext uri="{FF2B5EF4-FFF2-40B4-BE49-F238E27FC236}">
                <a16:creationId xmlns:a16="http://schemas.microsoft.com/office/drawing/2014/main" id="{CCF11B84-D4AC-03A6-5A08-D44D6102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9" y="4180117"/>
            <a:ext cx="3595233" cy="224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945CBBB-A2BE-8F90-A9D7-D6634ACA9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29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2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8E68F-F3F7-6C8C-F1E3-E6FC305CD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A73315B-C94D-0A1D-089F-9E49EDC0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F745ED-DF1C-A320-6E41-6300633933BE}"/>
              </a:ext>
            </a:extLst>
          </p:cNvPr>
          <p:cNvSpPr txBox="1"/>
          <p:nvPr/>
        </p:nvSpPr>
        <p:spPr>
          <a:xfrm>
            <a:off x="566055" y="1365511"/>
            <a:ext cx="11059887" cy="563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OBJETIVOS ESPECÍFICOS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825025-701E-C96C-982C-6400B42F31EA}"/>
              </a:ext>
            </a:extLst>
          </p:cNvPr>
          <p:cNvSpPr txBox="1"/>
          <p:nvPr/>
        </p:nvSpPr>
        <p:spPr>
          <a:xfrm>
            <a:off x="566054" y="2134771"/>
            <a:ext cx="11059887" cy="532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Eixo 1 – Missão e Evangelização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227566-7B68-3F74-8A5D-D8C8FEFA3EDD}"/>
              </a:ext>
            </a:extLst>
          </p:cNvPr>
          <p:cNvSpPr txBox="1"/>
          <p:nvPr/>
        </p:nvSpPr>
        <p:spPr>
          <a:xfrm>
            <a:off x="543474" y="2846943"/>
            <a:ext cx="1105988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alphaLcPeriod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Renovar o ardor missionário da Arquidiocese, evangelizando a cidade à luz da cultura urbana, atuando no ambiente digital, em resposta aos desafios contemporâneos.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alphaLcPeriod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Valorizar a Palavra de Deus e a liturgia como fontes de vida e missão, estimulando a iniciação à vida cristã de inspiração catecumenal.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alphaLcPeriod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Formar comunidades de discípulos missionários, capazes de testemunhar o Evangelho na vida cotidiana, com especial atenção às famílias, juventudes e aos afastados da fé.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7BF0A4-E396-9E6B-8C48-3F09CDDA09F4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63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8B24B-713B-C2CB-72BE-CFD4733C4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26F35D-7EB4-136E-EEF4-B022A34868D6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5D381-1652-8C83-B225-12DD78568E08}"/>
              </a:ext>
            </a:extLst>
          </p:cNvPr>
          <p:cNvSpPr txBox="1"/>
          <p:nvPr/>
        </p:nvSpPr>
        <p:spPr>
          <a:xfrm>
            <a:off x="566055" y="1385870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Eixo 1: MISSÃO E EVANGELIZAÇÃO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839F3A-62C9-1873-9C76-6F24DCFA80E8}"/>
              </a:ext>
            </a:extLst>
          </p:cNvPr>
          <p:cNvSpPr txBox="1"/>
          <p:nvPr/>
        </p:nvSpPr>
        <p:spPr>
          <a:xfrm>
            <a:off x="682172" y="2153738"/>
            <a:ext cx="6458858" cy="428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Cardeal Odilo Pedro Scherer comenta: “Muitas vezes, a verdade da fé choca a cultura quando essa se baseia apenas em fundamentos humanos. A verdade do Evangelho, porém, ilumina a cultura e a convida para ir além de si e a não ficar presa dentro dos seus próprios limites.”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10 verdades a serem lembradas sobre o evangelho, a igreja e a missão –  Ronaldo e Rossana Lidório">
            <a:extLst>
              <a:ext uri="{FF2B5EF4-FFF2-40B4-BE49-F238E27FC236}">
                <a16:creationId xmlns:a16="http://schemas.microsoft.com/office/drawing/2014/main" id="{5A0FB644-21C3-9514-F643-ADDED696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66" y="2680834"/>
            <a:ext cx="4198278" cy="3008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6AC42D-291F-6CAE-83EE-5EC137FE1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30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48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E6279-D887-3834-078B-57B0A5877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38927B2-43E6-ED35-70C4-7C4DFE7CACA9}"/>
              </a:ext>
            </a:extLst>
          </p:cNvPr>
          <p:cNvSpPr txBox="1"/>
          <p:nvPr/>
        </p:nvSpPr>
        <p:spPr>
          <a:xfrm>
            <a:off x="4586514" y="1197849"/>
            <a:ext cx="7010398" cy="5616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desafio permanente: entrar na cultura para iluminá-la, e não para nos conformarmos a ela. No cenário atual, enfrentamos duas tentações opostas: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inovar nos métodos pastorais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mantendo práticas repetidas há séculos, movidos por uma “</a:t>
            </a:r>
            <a:r>
              <a:rPr lang="pt-BR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retrotopia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que idealiza o passado;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Inovar sem discernimento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deixando-nos conduzir unicamente pela cultura dominante e relativizando o conteúdo da fé.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CF4B29-0E17-B8F4-99A5-135948D373A6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IDe+ - O que é a Pastoral da Cultura e como aproxima fé e diversidade na  Igreja Católica">
            <a:extLst>
              <a:ext uri="{FF2B5EF4-FFF2-40B4-BE49-F238E27FC236}">
                <a16:creationId xmlns:a16="http://schemas.microsoft.com/office/drawing/2014/main" id="{3CA7968D-523A-C418-0E84-78A5BF54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" y="2660876"/>
            <a:ext cx="4207022" cy="298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2F94FD0-C1E5-346D-A406-629DCEC4F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31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26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A7193-BE5D-8ED7-B76B-C59680CF5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1DC8ADA-7B29-3DD7-5447-8DED43499C9E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EA6F07-3FEA-D250-CB08-5064586424F3}"/>
              </a:ext>
            </a:extLst>
          </p:cNvPr>
          <p:cNvSpPr txBox="1"/>
          <p:nvPr/>
        </p:nvSpPr>
        <p:spPr>
          <a:xfrm>
            <a:off x="566055" y="1336264"/>
            <a:ext cx="110598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Evangelizar, portanto, exige equilíbrio: inserir-se na cultura para dialogar, mas </a:t>
            </a:r>
            <a:r>
              <a:rPr lang="pt-B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sempre apresentando a verdade do Evangelho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Paulo não se limitou a ganhar a simpatia dos filósofos atenienses; proclamou a ressurreição de Jesus como núcleo da fé cristã. Essa verdade, mesmo encontrando resistências, gerou frutos.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CA2A19-130E-84DF-91F9-83668731680F}"/>
              </a:ext>
            </a:extLst>
          </p:cNvPr>
          <p:cNvSpPr txBox="1"/>
          <p:nvPr/>
        </p:nvSpPr>
        <p:spPr>
          <a:xfrm>
            <a:off x="870855" y="3583033"/>
            <a:ext cx="64878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Assim também hoje,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missão e a evangelização da Igreja devem conjugar fidelidade ao conteúdo da fé e criatividade pastoral,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que o anúncio de Jesus Cristo, morto e ressuscitado, continue a transformar pessoas, culturas e sociedades.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6 estratégias para evangelizar que você precisa conhecer">
            <a:extLst>
              <a:ext uri="{FF2B5EF4-FFF2-40B4-BE49-F238E27FC236}">
                <a16:creationId xmlns:a16="http://schemas.microsoft.com/office/drawing/2014/main" id="{C70CDD83-8D39-F768-C1F8-17C05118E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56" y="3539369"/>
            <a:ext cx="3929171" cy="2614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14E6CCF-422F-677C-0C61-B471510EB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32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31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9B765-98FA-DFAD-F53B-741A324A6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431F0D-20AE-359F-D539-3FA3B0272306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03A5DA-D64A-97DD-9845-9CD32D70A10D}"/>
              </a:ext>
            </a:extLst>
          </p:cNvPr>
          <p:cNvSpPr txBox="1"/>
          <p:nvPr/>
        </p:nvSpPr>
        <p:spPr>
          <a:xfrm>
            <a:off x="566055" y="1385870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MISSÃO E EVANGELIZAÇÃO – O que fazer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1B305F-9EB6-FCE3-F4FC-8BE1DEA7DC89}"/>
              </a:ext>
            </a:extLst>
          </p:cNvPr>
          <p:cNvSpPr txBox="1"/>
          <p:nvPr/>
        </p:nvSpPr>
        <p:spPr>
          <a:xfrm>
            <a:off x="870853" y="2324413"/>
            <a:ext cx="6633031" cy="374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3200" b="1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Entender o contexto urbano;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3200" b="1" dirty="0">
                <a:latin typeface="Candara" panose="020E0502030303020204" pitchFamily="34" charset="0"/>
              </a:rPr>
              <a:t>Viver a evangelização relacional;</a:t>
            </a:r>
            <a:endParaRPr lang="pt-BR" sz="3200" dirty="0"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3200" b="1" dirty="0">
                <a:latin typeface="Candara" panose="020E0502030303020204" pitchFamily="34" charset="0"/>
              </a:rPr>
              <a:t>Aproveitar os espaços digitais;</a:t>
            </a:r>
            <a:endParaRPr lang="pt-BR" sz="3200" dirty="0"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3200" b="1" dirty="0">
                <a:latin typeface="Candara" panose="020E0502030303020204" pitchFamily="34" charset="0"/>
              </a:rPr>
              <a:t>Encarnar o evangelho na cidade;</a:t>
            </a:r>
            <a:endParaRPr lang="pt-BR" sz="3200" dirty="0"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3200" b="1" dirty="0">
                <a:latin typeface="Candara" panose="020E0502030303020204" pitchFamily="34" charset="0"/>
              </a:rPr>
              <a:t>Usar linguagem contextualizada;</a:t>
            </a:r>
            <a:endParaRPr lang="pt-BR" sz="3200" dirty="0"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3200" b="1" dirty="0">
                <a:latin typeface="Candara" panose="020E0502030303020204" pitchFamily="34" charset="0"/>
              </a:rPr>
              <a:t>Formar comunidades missionárias.</a:t>
            </a:r>
            <a:endParaRPr lang="pt-BR" sz="3200" dirty="0">
              <a:latin typeface="Candara" panose="020E0502030303020204" pitchFamily="34" charset="0"/>
            </a:endParaRPr>
          </a:p>
        </p:txBody>
      </p:sp>
      <p:pic>
        <p:nvPicPr>
          <p:cNvPr id="12290" name="Picture 2" descr="Como evangelizar uma pessoa (5 dicas)">
            <a:extLst>
              <a:ext uri="{FF2B5EF4-FFF2-40B4-BE49-F238E27FC236}">
                <a16:creationId xmlns:a16="http://schemas.microsoft.com/office/drawing/2014/main" id="{85033DE2-F5DB-338C-16C9-A118B2FD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4" y="2856607"/>
            <a:ext cx="4494274" cy="253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62F8D3-A43D-3219-C4EC-C8C0A76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33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04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B926B-C819-EDDD-3AC6-42DBED2A6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9251F29-0B11-395F-6AEE-68238BDC12E7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19B134-A959-C050-AAD8-A01CA0377A29}"/>
              </a:ext>
            </a:extLst>
          </p:cNvPr>
          <p:cNvSpPr txBox="1"/>
          <p:nvPr/>
        </p:nvSpPr>
        <p:spPr>
          <a:xfrm>
            <a:off x="566055" y="1327814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MISSÃO E EVANGELIZAÇÃO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43B4EC-2BF3-833B-7117-09C8EF1CFCD2}"/>
              </a:ext>
            </a:extLst>
          </p:cNvPr>
          <p:cNvSpPr txBox="1"/>
          <p:nvPr/>
        </p:nvSpPr>
        <p:spPr>
          <a:xfrm>
            <a:off x="551542" y="1911026"/>
            <a:ext cx="6096000" cy="53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Missão no Ambiente Digital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B08319-EB25-008F-2A2A-9475ED4AB256}"/>
              </a:ext>
            </a:extLst>
          </p:cNvPr>
          <p:cNvSpPr txBox="1"/>
          <p:nvPr/>
        </p:nvSpPr>
        <p:spPr>
          <a:xfrm>
            <a:off x="378756" y="2402801"/>
            <a:ext cx="67056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 evangelização, nesse contexto, exige mais do que simples presença nas redes sociais; requer escuta, diálogo e a capacidade de comunicar o Evangelho com autenticidade e linguagem adequada. [...] </a:t>
            </a:r>
            <a:r>
              <a:rPr lang="pt-B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se trata de apenas adotar novas ferramentas, mas de compreender que estamos diante de uma mudança de paradigma comunicacional</a:t>
            </a: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(D. João Santos Cardoso)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Missão digital fortalece comunicação da Rede Inaciana de Juventude – Portal  Jesuítas Brasil">
            <a:extLst>
              <a:ext uri="{FF2B5EF4-FFF2-40B4-BE49-F238E27FC236}">
                <a16:creationId xmlns:a16="http://schemas.microsoft.com/office/drawing/2014/main" id="{55A0CE24-7A7F-A9F3-02F3-4ECA0D12C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79" y="2988144"/>
            <a:ext cx="4415976" cy="248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459C33-D53A-EFD0-8655-56B6A57C3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34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46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07F63-28DA-E1D2-5974-F81D1CFBC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EA37D9F-626B-EFB4-8DE6-883C1F3EAE86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D3D2E4-15BE-80B3-2D29-C513BD183A1C}"/>
              </a:ext>
            </a:extLst>
          </p:cNvPr>
          <p:cNvSpPr txBox="1"/>
          <p:nvPr/>
        </p:nvSpPr>
        <p:spPr>
          <a:xfrm>
            <a:off x="711198" y="1449878"/>
            <a:ext cx="647337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Exige, portanto, uma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nova pedagogia da evangelização, que saiba utilizar os recursos visuais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narrativos com os quais as novas gerações estão familiarizadas,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promovendo experiências significativas de fé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cultura digital não dispensa o testemunho. Mais do que transmissões e conteúdos, ela requer testemunhas críveis da fé, que comuniquem com a vida aquilo que professam com os lábios.”</a:t>
            </a:r>
          </a:p>
        </p:txBody>
      </p:sp>
      <p:pic>
        <p:nvPicPr>
          <p:cNvPr id="13314" name="Picture 2" descr="INFLUENCER SANTO : Primeiro 'influenciador' da igreja católica é  beatificado | Jornal do Onibus Marília">
            <a:extLst>
              <a:ext uri="{FF2B5EF4-FFF2-40B4-BE49-F238E27FC236}">
                <a16:creationId xmlns:a16="http://schemas.microsoft.com/office/drawing/2014/main" id="{89E08A21-F02A-C72C-3496-BB6E4BB3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16" y="1872343"/>
            <a:ext cx="3744686" cy="374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CFED7A2-7CE9-AADE-6A2B-5A4B99345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35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04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6CE50-A730-F7D2-34D7-E1E9F20D8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E3DE44-02B7-68E8-4311-631FBFB23D22}"/>
              </a:ext>
            </a:extLst>
          </p:cNvPr>
          <p:cNvSpPr txBox="1"/>
          <p:nvPr/>
        </p:nvSpPr>
        <p:spPr>
          <a:xfrm>
            <a:off x="566055" y="1385870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MISSÃO E EVANGELIZAÇÃO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1F5C13-B62F-FBCB-14E3-11AB908FF664}"/>
              </a:ext>
            </a:extLst>
          </p:cNvPr>
          <p:cNvSpPr txBox="1"/>
          <p:nvPr/>
        </p:nvSpPr>
        <p:spPr>
          <a:xfrm>
            <a:off x="566055" y="2099708"/>
            <a:ext cx="7910287" cy="53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Missão no Ambiente Digital – Linhas de 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539442-7318-E226-EA2F-90711CC4C907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F69C94-2ABA-0A6A-7D6F-F20197053228}"/>
              </a:ext>
            </a:extLst>
          </p:cNvPr>
          <p:cNvSpPr txBox="1"/>
          <p:nvPr/>
        </p:nvSpPr>
        <p:spPr>
          <a:xfrm>
            <a:off x="1117597" y="2711948"/>
            <a:ext cx="7039431" cy="391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Presença intencional nas redes sociais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Produção de conteúdo digital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Plataformas e aplicativos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Evangelização digital estratégica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Formação e discipulado online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Testemunho pessoal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Cooperação com igrejas e ministérios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29C990-E324-07C3-EAFC-D02A8355F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36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57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44A6E-19A3-9C18-E38B-D0AA1F2C6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1996D04-1C91-C74E-E2DE-023F5E178E14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619947-227E-9F0F-6397-87E81D93719D}"/>
              </a:ext>
            </a:extLst>
          </p:cNvPr>
          <p:cNvSpPr txBox="1"/>
          <p:nvPr/>
        </p:nvSpPr>
        <p:spPr>
          <a:xfrm>
            <a:off x="566055" y="1385870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Eixo 2: IGREJA E SINODALIDADE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35A44F-8FFE-AA7F-6513-593691FCFC99}"/>
              </a:ext>
            </a:extLst>
          </p:cNvPr>
          <p:cNvSpPr txBox="1"/>
          <p:nvPr/>
        </p:nvSpPr>
        <p:spPr>
          <a:xfrm>
            <a:off x="566057" y="2019615"/>
            <a:ext cx="11059886" cy="3606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Inspirados pelo espírito do Papa Francisco de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caminhar juntos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somos chamados a cultivar uma cultura do encontro e a colocar o discernimento comunitário no centro da vida pastoral. Isso supõe: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Realizar assembleias sinodais locais;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Escutar com atenção os pobres, marginalizados e excluídos;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Abrir-se ao diálogo ecumênico e inter-religioso como expressão concreta de uma Igreja em saída, atenta aos sinais dos tempos.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C84FFD-CF29-F6E7-F4AC-C81CA55E742F}"/>
              </a:ext>
            </a:extLst>
          </p:cNvPr>
          <p:cNvSpPr txBox="1"/>
          <p:nvPr/>
        </p:nvSpPr>
        <p:spPr>
          <a:xfrm>
            <a:off x="435429" y="5688957"/>
            <a:ext cx="11306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sinodalidade não é um evento isolado, mas um processo contínuo que exige perseverança, humildade e conversão pastoral.</a:t>
            </a:r>
            <a:endParaRPr lang="pt-B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5C504E-7769-DBE5-C61B-6F7B1B8D8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37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56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50949-981B-69C8-3B7A-382AFA9C0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BD53302-9C41-881C-76C5-BE9FD4BDAE6F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D80887-08B4-6544-9969-1417C548DF2B}"/>
              </a:ext>
            </a:extLst>
          </p:cNvPr>
          <p:cNvSpPr txBox="1"/>
          <p:nvPr/>
        </p:nvSpPr>
        <p:spPr>
          <a:xfrm>
            <a:off x="566056" y="1518572"/>
            <a:ext cx="6633030" cy="481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necessário construir comunidades vivas, participativas e missionárias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onde todos se sintam acolhidos, valorizados e enviados para a missão. 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Ver a realidade, julgar à luz da fé e agir com coragem e esperança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são passos essenciais para trilharmos o caminho da verdadeira renovação eclesial.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Outubro: mês dedicado a celebrar a missão nas comunidades no Brasil e no  mundo | Arquidiocese de Sorocaba">
            <a:extLst>
              <a:ext uri="{FF2B5EF4-FFF2-40B4-BE49-F238E27FC236}">
                <a16:creationId xmlns:a16="http://schemas.microsoft.com/office/drawing/2014/main" id="{2A51505D-CA02-AEE4-B66C-D57CE161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17" y="2394857"/>
            <a:ext cx="4068482" cy="2583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C77CDF3-57E1-29BF-CA23-1460BFCF9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38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12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CC04B-8D4D-B7A7-CE2C-C858D7D7A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780494-2EF1-F785-1FDE-5CBAD4CD20B1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DEAFF0-E511-4121-74F5-8730E315AFFB}"/>
              </a:ext>
            </a:extLst>
          </p:cNvPr>
          <p:cNvSpPr txBox="1"/>
          <p:nvPr/>
        </p:nvSpPr>
        <p:spPr>
          <a:xfrm>
            <a:off x="566055" y="1385870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IGREJA E SINODALIDADE – Linhas de 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F289C0-6157-401C-115C-F59006B7C6EB}"/>
              </a:ext>
            </a:extLst>
          </p:cNvPr>
          <p:cNvSpPr txBox="1"/>
          <p:nvPr/>
        </p:nvSpPr>
        <p:spPr>
          <a:xfrm>
            <a:off x="1001484" y="2353751"/>
            <a:ext cx="9840688" cy="335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Fortalecer os Espaços de Escuta e Participação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Investir na Formação para a Sinodalidade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Promover a Corresponsabilidade e Superar o Clericalismo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Reorganizar a Pastoral com Espírito Missionário e Sinodal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Tornar a Comunidade um Espaço de Acolhida e Diálogo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Avaliar e Celebrar o Caminho Percorrido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9B3AC0-1210-AC8D-C296-B9926A9FF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39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1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367EB-0239-1A2F-0737-35C06BFA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F42A834-553F-A568-9FC0-251AD35B1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23410C-0377-C930-DE50-4A21EE53961F}"/>
              </a:ext>
            </a:extLst>
          </p:cNvPr>
          <p:cNvSpPr txBox="1"/>
          <p:nvPr/>
        </p:nvSpPr>
        <p:spPr>
          <a:xfrm>
            <a:off x="566055" y="1365511"/>
            <a:ext cx="11059887" cy="563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OBJETIVOS ESPECÍFICOS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BCB5BF-2AA2-8B41-691D-91321997B12C}"/>
              </a:ext>
            </a:extLst>
          </p:cNvPr>
          <p:cNvSpPr txBox="1"/>
          <p:nvPr/>
        </p:nvSpPr>
        <p:spPr>
          <a:xfrm>
            <a:off x="566054" y="2134771"/>
            <a:ext cx="1105988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Eixo 2 – Igreja e Sinodalidade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F5963F4-E2CD-FF11-DF22-DFC812C88805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7A49DA-17C5-19A1-65E3-68C2D7E45C36}"/>
              </a:ext>
            </a:extLst>
          </p:cNvPr>
          <p:cNvSpPr txBox="1"/>
          <p:nvPr/>
        </p:nvSpPr>
        <p:spPr>
          <a:xfrm>
            <a:off x="543474" y="2875758"/>
            <a:ext cx="110598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alphaLcPeriod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Fortalecer a sinodalidade e a cultura da escuta, da corresponsabilidade, da comunhão e da participação, por meio de assembleias, conselhos e demais organismos eclesiais.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alphaLcPeriod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Promover a corresponsabilidade e protagonismo missionário dos fiéis leigos e leigas, com destaque para mulheres e juventudes.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alphaLcPeriod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Estimular a formação de lideranças que integrem fé, espiritualidade e compromisso social, promovendo o diálogo ecumênico e inter-religioso.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66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61A57-C2FA-215D-EB93-3210C9C64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009374-3231-75CC-203E-A81784B45640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261C42-1DC7-3926-A1FA-59BCA43FAF8B}"/>
              </a:ext>
            </a:extLst>
          </p:cNvPr>
          <p:cNvSpPr txBox="1"/>
          <p:nvPr/>
        </p:nvSpPr>
        <p:spPr>
          <a:xfrm>
            <a:off x="566055" y="1385870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Eixo 3: FAMÍLIA E JUVENTUDE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E4DB0F-15BE-1F0C-0492-25060BC810BC}"/>
              </a:ext>
            </a:extLst>
          </p:cNvPr>
          <p:cNvSpPr txBox="1"/>
          <p:nvPr/>
        </p:nvSpPr>
        <p:spPr>
          <a:xfrm>
            <a:off x="682169" y="2157842"/>
            <a:ext cx="6604001" cy="428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chamado à sinodalidade manifesta o compromisso da Igreja em escutar, incluir e valorizar 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famílias e jovens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protagonistas do Reino.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À luz da fé, compreendemos que família e juventude não são apenas destinatárias da missão, mas 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sujeitos ativos da evangelização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gulamento do Gabinete de Apoio à Família, Infância e Juventude em  consulta pública | Município de Esposende">
            <a:extLst>
              <a:ext uri="{FF2B5EF4-FFF2-40B4-BE49-F238E27FC236}">
                <a16:creationId xmlns:a16="http://schemas.microsoft.com/office/drawing/2014/main" id="{8864D258-AB62-AB41-8C46-74FF076C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732431"/>
            <a:ext cx="4107543" cy="273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28893B-FA8D-3889-8D1A-38584BD2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40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50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C97B5-6B2C-8D1E-2B7C-0D18C1D95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6CF0F61-F84E-970E-8BE5-EF61337F65F1}"/>
              </a:ext>
            </a:extLst>
          </p:cNvPr>
          <p:cNvSpPr txBox="1"/>
          <p:nvPr/>
        </p:nvSpPr>
        <p:spPr>
          <a:xfrm>
            <a:off x="359565" y="1309312"/>
            <a:ext cx="74196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Documentos como </a:t>
            </a:r>
            <a:r>
              <a:rPr lang="pt-BR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Amoris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Laetitia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Christus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Vivit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reafirmam a missão e vocação desses dois sujeitos eclesiais: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família como santuário da vida e da fé, e o jovem como o “agora de Deus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 Ambos constituem verdadeiros espaços teológicos, onde Deus se revela e age.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8F82CA-B744-467B-3C18-24C15AE8B3DE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F47C21-D055-A8D8-10D2-0C771DA8C292}"/>
              </a:ext>
            </a:extLst>
          </p:cNvPr>
          <p:cNvSpPr txBox="1"/>
          <p:nvPr/>
        </p:nvSpPr>
        <p:spPr>
          <a:xfrm>
            <a:off x="362859" y="4309791"/>
            <a:ext cx="115388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espiritualidade da tenda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móvel, aberta e enraizada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inspira uma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ação pastoral misericordiosa, missionária e dialogal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Os desafios enfrentados não são apenas problemas a resolver, mas lugares teológicos onde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Espírito Santo já atua e impele a Igreja a responder com criatividade e fidelidade ao Evangelho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xortação apostólica pós-sinodal - Amoris Laetitia - Sobre o amor na  família: Doc. 202 | Amazon.com.br">
            <a:extLst>
              <a:ext uri="{FF2B5EF4-FFF2-40B4-BE49-F238E27FC236}">
                <a16:creationId xmlns:a16="http://schemas.microsoft.com/office/drawing/2014/main" id="{029FB8C3-32D3-74E8-AD58-5627324A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70" y="1373418"/>
            <a:ext cx="1741033" cy="2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ortação apostólica pós-sinodal - Christus Vivit do Papa Francisco -  Doc.207 | Amazon.com.br">
            <a:extLst>
              <a:ext uri="{FF2B5EF4-FFF2-40B4-BE49-F238E27FC236}">
                <a16:creationId xmlns:a16="http://schemas.microsoft.com/office/drawing/2014/main" id="{403DDDAC-0F72-4152-964C-E364A4F7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76" y="1687200"/>
            <a:ext cx="1743356" cy="2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C26ACD2-78AE-28DD-C240-A0C19BBBA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41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63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C5D93-1C2A-DC7A-1728-FF022091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DDCCBA-EB40-BCB3-C48B-7901927F9AD9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449619-CB14-BD70-2C32-1552DED53898}"/>
              </a:ext>
            </a:extLst>
          </p:cNvPr>
          <p:cNvSpPr txBox="1"/>
          <p:nvPr/>
        </p:nvSpPr>
        <p:spPr>
          <a:xfrm>
            <a:off x="566055" y="1327814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FAMÍLIA E JUVENTUDE – O que fazer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D0FBA2-A068-F1E8-76C0-6DF367579FB0}"/>
              </a:ext>
            </a:extLst>
          </p:cNvPr>
          <p:cNvSpPr txBox="1"/>
          <p:nvPr/>
        </p:nvSpPr>
        <p:spPr>
          <a:xfrm>
            <a:off x="566055" y="1940054"/>
            <a:ext cx="6096000" cy="53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Ações Conjuntas: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A8DA71-A014-531F-E09C-399ECEF71F89}"/>
              </a:ext>
            </a:extLst>
          </p:cNvPr>
          <p:cNvSpPr txBox="1"/>
          <p:nvPr/>
        </p:nvSpPr>
        <p:spPr>
          <a:xfrm>
            <a:off x="420915" y="2482720"/>
            <a:ext cx="113066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Promover encontros intergeracionais entre casais e juventudes;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Criar projetos voltados para a escuta, reconciliação e esperança;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Incentivar o protagonismo vocacional da família e do jovem;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Celebrar a fé em comunidade, com liturgias que envolvam famílias e juventudes;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Inserir a proteção de crianças e pessoas vulneráveis como tema transversal na pastoral da juventude e da família;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Fortalecer o Serviço de Animação Vocacional (SAV);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Valorizar e incluir a dimensão da afetividade, sexualidade e discernimento de estado de vida nas formações paroquiais;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Assumir espaços de escuta, com proximidade e abertura às periferias existenciais dos jovens e das famílias.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305C49-F696-D7D5-025A-50DD9B5E5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42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9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3B5C7-73D5-07A7-FB96-CE29F2846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3E9AD9-33CB-A686-3BCA-E0CCAC14D733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835F76-9B15-2986-0982-35362902C75C}"/>
              </a:ext>
            </a:extLst>
          </p:cNvPr>
          <p:cNvSpPr txBox="1"/>
          <p:nvPr/>
        </p:nvSpPr>
        <p:spPr>
          <a:xfrm>
            <a:off x="566055" y="1327814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FAMÍLIA E JUVENTUDE – O que fazer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574BF4-5FDC-6486-3570-CF595C520A24}"/>
              </a:ext>
            </a:extLst>
          </p:cNvPr>
          <p:cNvSpPr txBox="1"/>
          <p:nvPr/>
        </p:nvSpPr>
        <p:spPr>
          <a:xfrm>
            <a:off x="566056" y="2040931"/>
            <a:ext cx="6096000" cy="53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Ações para as famílias: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35B65F-5B2C-6511-05F1-28A6A28323EE}"/>
              </a:ext>
            </a:extLst>
          </p:cNvPr>
          <p:cNvSpPr txBox="1"/>
          <p:nvPr/>
        </p:nvSpPr>
        <p:spPr>
          <a:xfrm>
            <a:off x="304801" y="2677753"/>
            <a:ext cx="113211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Implantar itinerários contínuos de formação para casais e famílias;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Implantar ou fortalecer os núcleos da Pastoral Familiar nas paróquias;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Criar espaços de escuta e acompanhamento de famílias em situação de vulnerabilidade;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Promover formações para casais e famílias;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Valorizar a família como “Igreja doméstica”, fornecendo subsídios para momentos orantes e catequéticos no lar;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Incentivar a participação de famílias nas missões populares;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Incluir a temática do cuidado com a infância, com ações pastorais que promovam proteção, evangelização e protagonismo das crianças.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9BC27A-BF68-8EE3-E9B1-767118451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43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72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2CD1-031F-2960-A739-F840E422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C45B4C-06BC-43E8-40A9-9957DCB4C138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8708E7-6B33-8E50-A967-BBDA64807E4E}"/>
              </a:ext>
            </a:extLst>
          </p:cNvPr>
          <p:cNvSpPr txBox="1"/>
          <p:nvPr/>
        </p:nvSpPr>
        <p:spPr>
          <a:xfrm>
            <a:off x="566055" y="1327814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FAMÍLIA E JUVENTUDE – O que fazer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F523BD-E4D7-4469-09CD-7C6DAE2A3410}"/>
              </a:ext>
            </a:extLst>
          </p:cNvPr>
          <p:cNvSpPr txBox="1"/>
          <p:nvPr/>
        </p:nvSpPr>
        <p:spPr>
          <a:xfrm>
            <a:off x="566056" y="2040931"/>
            <a:ext cx="6096000" cy="53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Ações para as juventudes: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FD2781-9E92-597C-F565-A2EF805855E9}"/>
              </a:ext>
            </a:extLst>
          </p:cNvPr>
          <p:cNvSpPr txBox="1"/>
          <p:nvPr/>
        </p:nvSpPr>
        <p:spPr>
          <a:xfrm>
            <a:off x="304800" y="2648002"/>
            <a:ext cx="113211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Desenvolver uma pedagogia da escuta ativa e do protagonismo juvenil;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Criar núcleos de formação humana, vocacional e missionária;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Utilizar a cultura digital como campo pastoral;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Realizar experiências de missão jovem;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Incentivar a articulação entre as Pastorais Juvenis e movimentos como EJC, EJAC, SEGUE-ME, Grupos Jovens locais;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Criar ou fortalecer as Equipes Vocacionais Paroquiais (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EVPs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Desenvolver itinerários vocacionais e espirituais;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Fomentar a pastoralidade universitária, promovendo sua articulação com as Pastorais Juvenis.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C3EEB1-4259-CAD7-39A3-6AC8C956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44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86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E0245-0760-0A72-6D7E-046041CC6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826B9A9-96CF-6024-AF20-57E7751A73B1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24A02F-3BDF-CCF3-744B-B7294C484429}"/>
              </a:ext>
            </a:extLst>
          </p:cNvPr>
          <p:cNvSpPr txBox="1"/>
          <p:nvPr/>
        </p:nvSpPr>
        <p:spPr>
          <a:xfrm>
            <a:off x="566055" y="1385870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Eixo 4: AÇÃO SOCIOTRANSFORMADORA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CC4CA0-0C41-C87D-2BDF-00C215747A4B}"/>
              </a:ext>
            </a:extLst>
          </p:cNvPr>
          <p:cNvSpPr txBox="1"/>
          <p:nvPr/>
        </p:nvSpPr>
        <p:spPr>
          <a:xfrm>
            <a:off x="261258" y="2078192"/>
            <a:ext cx="461554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-BR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Pacto Educativo Global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lançado pelo Papa Francisco (2020), convida a sociedade atual a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reavaliar, por meio da educação, o lugar do ser humano no mundo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Fomenta o compromisso com um modo de educar integral ao considerar as múltiplas dimensões do homem – a totalidade da pessoa.</a:t>
            </a:r>
            <a:endParaRPr lang="pt-BR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76C0BF-7E57-6F5C-9208-16B2D23B1409}"/>
              </a:ext>
            </a:extLst>
          </p:cNvPr>
          <p:cNvSpPr txBox="1"/>
          <p:nvPr/>
        </p:nvSpPr>
        <p:spPr>
          <a:xfrm>
            <a:off x="7199084" y="2032653"/>
            <a:ext cx="461554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Nesse sentido e no contexto do </a:t>
            </a:r>
            <a:r>
              <a:rPr lang="pt-BR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Pacto pela Caridade e Educação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Família, a Sociedade, a Escola e a Igreja devem estreitar o diálogo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que encontrem alternativas pedagógicas que garantam a transformação da realidade pela conversão do pensamento e a adesão a estilos de vida mais sustentáveis.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Pacto educativo Global – União Marista do Brasil">
            <a:extLst>
              <a:ext uri="{FF2B5EF4-FFF2-40B4-BE49-F238E27FC236}">
                <a16:creationId xmlns:a16="http://schemas.microsoft.com/office/drawing/2014/main" id="{A7F56D32-3C53-5F2D-5301-857C9FEC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39" y="2513098"/>
            <a:ext cx="1836169" cy="314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7961C9F-BD01-A66D-8340-6041880CF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45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55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D24D1-1FFE-0216-13AB-E4B39258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0E829BC-2AD7-3141-C54A-F4C12D186BCE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856357-808F-2B73-41BE-2B703243F378}"/>
              </a:ext>
            </a:extLst>
          </p:cNvPr>
          <p:cNvSpPr txBox="1"/>
          <p:nvPr/>
        </p:nvSpPr>
        <p:spPr>
          <a:xfrm>
            <a:off x="566056" y="1283296"/>
            <a:ext cx="65894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Papa Francisco a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lertou para a crise no sistema de educação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 evidenciou a importância de integrar saberes, cultura e formação sem perder de vista as setas dessa conjunção: a educação como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direito humano universal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missão da família na educação dos filhos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educação integral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 humanismo solidário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D99E38-5FFE-DBAD-8D53-6771E1FC7313}"/>
              </a:ext>
            </a:extLst>
          </p:cNvPr>
          <p:cNvSpPr txBox="1"/>
          <p:nvPr/>
        </p:nvSpPr>
        <p:spPr>
          <a:xfrm>
            <a:off x="566056" y="4949539"/>
            <a:ext cx="11059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Fratelli Tutti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(2020), o Papa Francisco propõe a educação como um ato de amor social que deve formar para o diálogo, o respeito a diversidade e o bem comum.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Educação em crise: a resposta pode estar na... própria educação - Espaço  Vital">
            <a:extLst>
              <a:ext uri="{FF2B5EF4-FFF2-40B4-BE49-F238E27FC236}">
                <a16:creationId xmlns:a16="http://schemas.microsoft.com/office/drawing/2014/main" id="{4532E6D1-D0A2-9436-0CFD-9A88E3DE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93" y="1480254"/>
            <a:ext cx="39814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5F4CB5C-2429-98FA-1685-653302649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46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64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43AB8-45AC-9105-1931-8D5CD280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6F2E94-1264-09E2-BE1D-CDDC4CEF13B8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E12749-21F3-124F-5E41-9415AAF4E64D}"/>
              </a:ext>
            </a:extLst>
          </p:cNvPr>
          <p:cNvSpPr txBox="1"/>
          <p:nvPr/>
        </p:nvSpPr>
        <p:spPr>
          <a:xfrm>
            <a:off x="449942" y="1272794"/>
            <a:ext cx="113211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educação será ineficaz se não gerar uma nova mentalidade. Essa nova mentalidade passa pela conversão ecológica, política, econômica e tecnológica. </a:t>
            </a:r>
            <a:endParaRPr lang="pt-B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4EAC6B-EC83-D31F-61F3-59A1879FEEB1}"/>
              </a:ext>
            </a:extLst>
          </p:cNvPr>
          <p:cNvSpPr txBox="1"/>
          <p:nvPr/>
        </p:nvSpPr>
        <p:spPr>
          <a:xfrm>
            <a:off x="508001" y="2788415"/>
            <a:ext cx="111760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Conversão Ecológica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sugere um estilo de vida que reconhece: “tudo está interligado”;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Conversão para o Amor Civil e Político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impele amor social que é a chave, nos moldes da narrativa da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Laudato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Si’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para um desenvolvimento autêntico;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Conversão Econômica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reflete a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Economia de Francisco e Clara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que permite discutir sobre meios de produção cada vez mais sustentáveis e menos exploratórios;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Conversão Tecnológica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propõe uma discussão sobre os desafios da cultura digital e a construção de uma ética que garanta o bom uso das novas tecnologias, da internet, redes sociais e inteligência artificial.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DC5B178-1897-4A61-A820-15942A372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47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99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77C74-3D14-F2A6-E9C9-82BF3959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B34B25-6232-54BB-F170-FC584C7E12DB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425487-CD83-0DD4-028D-7F0D1A40B134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4A59EAE-1A7E-3AE4-F0C2-54616719D2B5}"/>
              </a:ext>
            </a:extLst>
          </p:cNvPr>
          <p:cNvSpPr txBox="1"/>
          <p:nvPr/>
        </p:nvSpPr>
        <p:spPr>
          <a:xfrm>
            <a:off x="566055" y="1385870"/>
            <a:ext cx="11059887" cy="536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AÇÃO SOCIOTRANSFORMADORA – O que fazer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41403B-0FB1-D263-C1A6-133E8F36A993}"/>
              </a:ext>
            </a:extLst>
          </p:cNvPr>
          <p:cNvSpPr txBox="1"/>
          <p:nvPr/>
        </p:nvSpPr>
        <p:spPr>
          <a:xfrm>
            <a:off x="566056" y="2759706"/>
            <a:ext cx="1105988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Fomentar a educação ambiental e cuidado com a Casa Comum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857250" lvl="1" indent="-400050" algn="just">
              <a:spcAft>
                <a:spcPts val="800"/>
              </a:spcAft>
              <a:buFont typeface="+mj-lt"/>
              <a:buAutoNum type="romanLcPeriod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Integrar grupos de base (infância, juventude e famílias) a projetos de educação ecológica integral, segundo a </a:t>
            </a:r>
            <a:r>
              <a:rPr lang="pt-BR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Laudato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Si’.</a:t>
            </a:r>
          </a:p>
          <a:p>
            <a:pPr marL="857250" lvl="1" indent="-400050" algn="just">
              <a:spcAft>
                <a:spcPts val="800"/>
              </a:spcAft>
              <a:buFont typeface="+mj-lt"/>
              <a:buAutoNum type="romanLcPeriod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Estimular a criação de hortas comunitárias, reflorestamento e campanhas ecológicas locais.</a:t>
            </a:r>
          </a:p>
          <a:p>
            <a:pPr marL="857250" lvl="1" indent="-400050" algn="just">
              <a:spcAft>
                <a:spcPts val="800"/>
              </a:spcAft>
              <a:buFont typeface="+mj-lt"/>
              <a:buAutoNum type="romanLcPeriod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Envolver crianças e jovens em iniciativas de “ecologia do cuidado” nos espaços paroquiais e escolares.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B5FDF6-0392-E6E8-66DA-7E23A7FB075D}"/>
              </a:ext>
            </a:extLst>
          </p:cNvPr>
          <p:cNvSpPr txBox="1"/>
          <p:nvPr/>
        </p:nvSpPr>
        <p:spPr>
          <a:xfrm>
            <a:off x="566056" y="214535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1. Pacto pela Educação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2C8DB8-FDA5-4EBB-2A4A-362091D62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48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53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957F3-530A-D3A8-C05D-405EF958B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D33CBE-EA69-2766-6989-41A3FF61CD0D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FA6E72-6529-DD7F-1126-53BBC9BA8D74}"/>
              </a:ext>
            </a:extLst>
          </p:cNvPr>
          <p:cNvSpPr txBox="1"/>
          <p:nvPr/>
        </p:nvSpPr>
        <p:spPr>
          <a:xfrm>
            <a:off x="566055" y="1366132"/>
            <a:ext cx="11059888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800"/>
              </a:spcAft>
              <a:buFont typeface="+mj-lt"/>
              <a:buAutoNum type="alphaLcPeriod" startAt="2"/>
            </a:pPr>
            <a:r>
              <a:rPr lang="pt-B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Formação ética, digital e intercultural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:</a:t>
            </a:r>
          </a:p>
          <a:p>
            <a:pPr marL="971550" lvl="1" indent="-514350" algn="just">
              <a:spcAft>
                <a:spcPts val="800"/>
              </a:spcAft>
              <a:buFont typeface="+mj-lt"/>
              <a:buAutoNum type="alphaLcPeriod" startAt="2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Promover oficinas e seminários sobre ética cristã, inteligência artificial, discernimento vocacional e diálogo inter-religioso.</a:t>
            </a:r>
          </a:p>
          <a:p>
            <a:pPr lvl="1" algn="just">
              <a:spcAft>
                <a:spcPts val="800"/>
              </a:spcAft>
            </a:pPr>
            <a:endParaRPr lang="pt-BR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514350" indent="-514350" algn="just">
              <a:spcAft>
                <a:spcPts val="800"/>
              </a:spcAft>
              <a:buFont typeface="+mj-lt"/>
              <a:buAutoNum type="alphaLcPeriod" startAt="3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Juventude, vocação e futuro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:</a:t>
            </a:r>
          </a:p>
          <a:p>
            <a:pPr marL="857250" lvl="1" indent="-400050" algn="just">
              <a:spcAft>
                <a:spcPts val="800"/>
              </a:spcAft>
              <a:buFont typeface="+mj-lt"/>
              <a:buAutoNum type="romanL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Estabelecer parcerias com universidades e centros técnicos para orientação vocacional, formação cidadã e empreendedorismo social.</a:t>
            </a:r>
          </a:p>
          <a:p>
            <a:pPr marL="857250" lvl="1" indent="-400050" algn="just">
              <a:spcAft>
                <a:spcPts val="800"/>
              </a:spcAft>
              <a:buFont typeface="+mj-lt"/>
              <a:buAutoNum type="romanLcPeriod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Criar espaços de escuta e protagonismo juvenil nos ambientes escolares, favorecendo sua inserção em conselhos de educação e ações pastorais integradas.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02B41A5-A005-B9EB-D7F0-7F1D4065B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49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8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BE952-E307-2193-8E2D-93B4E835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2F4AF34-272A-9234-22FF-35052BAD4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5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24D16F-8688-30D8-6C83-8568502688CF}"/>
              </a:ext>
            </a:extLst>
          </p:cNvPr>
          <p:cNvSpPr txBox="1"/>
          <p:nvPr/>
        </p:nvSpPr>
        <p:spPr>
          <a:xfrm>
            <a:off x="566055" y="1365511"/>
            <a:ext cx="11059887" cy="563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OBJETIVOS ESPECÍFICOS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E3A530-83DB-143D-E033-1EF0B4CA96D6}"/>
              </a:ext>
            </a:extLst>
          </p:cNvPr>
          <p:cNvSpPr txBox="1"/>
          <p:nvPr/>
        </p:nvSpPr>
        <p:spPr>
          <a:xfrm>
            <a:off x="566054" y="2134771"/>
            <a:ext cx="1105988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Eixo 3 – Família e Juventude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3B0D784-19C1-54CF-DD53-46DD81126BEA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7D7FEB-E340-C72B-5ABE-D393234E6AB9}"/>
              </a:ext>
            </a:extLst>
          </p:cNvPr>
          <p:cNvSpPr txBox="1"/>
          <p:nvPr/>
        </p:nvSpPr>
        <p:spPr>
          <a:xfrm>
            <a:off x="543473" y="2796806"/>
            <a:ext cx="11082469" cy="3834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Promover a família como Igreja doméstica, oferecendo itinerários formativos permanentes para casais e famílias.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Acompanhar as juventudes com projetos de escuta, formação integral e protagonismo missionário, inclusive no ambiente digital e universitário.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Integrar pastoral familiar, juventude e vocações, favorecendo uma espiritualidade de comunhão e itinerários de discernimento vocacional.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5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0FB5B-1716-E54A-57CF-5B18D3596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965A67-27AB-AED2-DF6F-BC71914B1DCE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C36B8A-F950-647D-553B-AD5ECCB8D35E}"/>
              </a:ext>
            </a:extLst>
          </p:cNvPr>
          <p:cNvSpPr txBox="1"/>
          <p:nvPr/>
        </p:nvSpPr>
        <p:spPr>
          <a:xfrm>
            <a:off x="566056" y="12599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2. </a:t>
            </a:r>
            <a:r>
              <a:rPr lang="pt-BR" sz="2800" b="1" dirty="0"/>
              <a:t>Ação Caritativa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687A62-D775-8BC6-BA44-6803D8221E8F}"/>
              </a:ext>
            </a:extLst>
          </p:cNvPr>
          <p:cNvSpPr txBox="1"/>
          <p:nvPr/>
        </p:nvSpPr>
        <p:spPr>
          <a:xfrm>
            <a:off x="566055" y="1914230"/>
            <a:ext cx="11059887" cy="4374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Incentivar a criação e fortalecimento das Cáritas Paroquiais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instâncias de articulação, promoção e execução das iniciativas sociais e caritativas.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Mobilizar comunidades escolares e paroquiais em campanhas de solidariedade permanentes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como arrecadação de alimentos, roupas e material escolar para famílias em situação de vulnerabilidade.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Promover mutirões sociais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em parceria com instituições locais (prefeituras, associações e ONGs), oferecendo atendimentos de saúde básica, orientação jurídica e serviços comunitários.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F1CF572-D2E0-8DA7-0BDD-0977515B8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50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84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783F-49B7-3CCC-BEAD-52CFE2A63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B94CCF-030E-2DE8-1724-060DE0CC42C5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PROPOSTAS EVANGELIZADORAS EM EIXOS TEMÁTICOS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5A4CC5-1F00-2FFB-C2C8-F24C29AC641F}"/>
              </a:ext>
            </a:extLst>
          </p:cNvPr>
          <p:cNvSpPr txBox="1"/>
          <p:nvPr/>
        </p:nvSpPr>
        <p:spPr>
          <a:xfrm>
            <a:off x="566056" y="12454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2. </a:t>
            </a:r>
            <a:r>
              <a:rPr lang="pt-BR" sz="2800" b="1" dirty="0"/>
              <a:t>Ação Caritativa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A6A5DE-00F9-EDB7-5710-B040821F6E54}"/>
              </a:ext>
            </a:extLst>
          </p:cNvPr>
          <p:cNvSpPr txBox="1"/>
          <p:nvPr/>
        </p:nvSpPr>
        <p:spPr>
          <a:xfrm>
            <a:off x="566055" y="1768706"/>
            <a:ext cx="11059887" cy="2914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 startAt="4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Estimular a participação de crianças, adolescentes e jovens em experiências concretas de voluntariado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cultivando a consciência de serviço e compaixão.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 startAt="4"/>
            </a:pP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Integrar ações de formação cidadã com a prática da caridade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favorecendo que a solidariedade se torne parte do processo educativo e pastoral.</a:t>
            </a:r>
          </a:p>
        </p:txBody>
      </p:sp>
      <p:pic>
        <p:nvPicPr>
          <p:cNvPr id="1026" name="Picture 2" descr="Dom Vital: A caridade, pilar importante na ação evangelizadora - Vatican  News">
            <a:extLst>
              <a:ext uri="{FF2B5EF4-FFF2-40B4-BE49-F238E27FC236}">
                <a16:creationId xmlns:a16="http://schemas.microsoft.com/office/drawing/2014/main" id="{281F97BD-7D03-C01D-B5CE-3260EB73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02" y="4238171"/>
            <a:ext cx="4207555" cy="236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36EF6B-A8B8-CED6-7EBE-879C97BE2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51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96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4B8EE-4A92-6AC4-DDBC-632E89FCB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F620964-7FEC-12CC-1D12-E2B44F2959DD}"/>
              </a:ext>
            </a:extLst>
          </p:cNvPr>
          <p:cNvSpPr txBox="1"/>
          <p:nvPr/>
        </p:nvSpPr>
        <p:spPr>
          <a:xfrm>
            <a:off x="653142" y="497539"/>
            <a:ext cx="11016343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Projeto</a:t>
            </a:r>
          </a:p>
          <a:p>
            <a:pPr algn="ctr">
              <a:spcAft>
                <a:spcPts val="800"/>
              </a:spcAft>
              <a:buNone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Construção do Plano de Ação Pastoral Arquidiocesana</a:t>
            </a:r>
          </a:p>
          <a:p>
            <a:pPr algn="ctr">
              <a:spcAft>
                <a:spcPts val="800"/>
              </a:spcAft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2026/2029</a:t>
            </a:r>
            <a:endParaRPr lang="pt-BR" sz="3200" dirty="0">
              <a:latin typeface="Candara" panose="020E0502030303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357AD86-B620-12D7-5C94-D30EF7545823}"/>
              </a:ext>
            </a:extLst>
          </p:cNvPr>
          <p:cNvSpPr txBox="1"/>
          <p:nvPr/>
        </p:nvSpPr>
        <p:spPr>
          <a:xfrm>
            <a:off x="522514" y="2272384"/>
            <a:ext cx="11277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REFERÊNCIAS BIBLIOGRAFICAS</a:t>
            </a:r>
            <a:r>
              <a:rPr lang="pt-BR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B1B422-2F6C-0220-5A17-79229635DE28}"/>
              </a:ext>
            </a:extLst>
          </p:cNvPr>
          <p:cNvSpPr txBox="1"/>
          <p:nvPr/>
        </p:nvSpPr>
        <p:spPr>
          <a:xfrm>
            <a:off x="899884" y="2840184"/>
            <a:ext cx="101454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1.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BÍBLIA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 de Jerusalém. Paulus/SP. 2013;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2.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COMPÊNDIO da Doutrina Social da Igreja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. Paulinas/SP. 7ed. 2011;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3. PAPA FRANCISCO.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Encíclica LAUDATO SI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. Paulus/SP, 2015;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4. PAPA FRANCISCO.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Encíclica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FRATELLI TUTTI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. Paulinas/SP, 2020.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5. VATICAN NEWS.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O Papa: que as formas de inteligência artificial sirvam a causa da fraternidade e da paz.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 Disponível em:&lt;https://www.vaticannews.va/pt/papa/news/2023-12/papa-Francisco mensagem-dia-mundial-paz-inteligencia-artificial.html&gt;. Acesso em: 17 ago. 2025.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30F6DA4-E947-57A7-E114-B1BF2A972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52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83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37325-DB1C-AE8F-A918-D754D1600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921341E-8981-57B0-1F82-74FA9984D020}"/>
              </a:ext>
            </a:extLst>
          </p:cNvPr>
          <p:cNvSpPr txBox="1"/>
          <p:nvPr/>
        </p:nvSpPr>
        <p:spPr>
          <a:xfrm>
            <a:off x="522514" y="1169298"/>
            <a:ext cx="11277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REFERÊNCIAS BIBLIOGRAFICAS</a:t>
            </a:r>
            <a:r>
              <a:rPr lang="pt-BR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069684-C0B7-745C-C54C-678A92E7C55C}"/>
              </a:ext>
            </a:extLst>
          </p:cNvPr>
          <p:cNvSpPr txBox="1"/>
          <p:nvPr/>
        </p:nvSpPr>
        <p:spPr>
          <a:xfrm>
            <a:off x="761999" y="1837157"/>
            <a:ext cx="10798627" cy="464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 startAt="6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DOM JOÃO SANTOS CARDOSO.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Carta Pastoral: Segundo o Coração do Bom Pastor;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6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PARA FRANCISCO.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Exortação Apostólica EVANGELLI GAUDIUM;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6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Constituição Pastoral pós Conciliar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GAUDIUM ET SPES;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6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CELAN.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Documento da Conferência de Aparecida;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DGAE – Doc. 109.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Diretrizes Gerais da Ação Evangelizadora da Igreja no Brasil;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Nota do Dicastério para a Doutrina da Fé e para a Educação e a Cultura.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ANTIQUA ET NOVA;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Constituição Dogmática pós Conciliar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LUMEN GENTIUM;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IBGE.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Dados do CENSO 2022 sobre a Religião no RN.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F8D160-FB26-F655-83E5-DD4DEE37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53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8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76B2C-CB1B-A819-4D56-399902DE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029D028-60CE-675D-B824-DD711251F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6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7C1BBF-A574-8722-A408-2E5D86EF40FF}"/>
              </a:ext>
            </a:extLst>
          </p:cNvPr>
          <p:cNvSpPr txBox="1"/>
          <p:nvPr/>
        </p:nvSpPr>
        <p:spPr>
          <a:xfrm>
            <a:off x="566055" y="1365511"/>
            <a:ext cx="11059887" cy="563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OBJETIVOS ESPECÍFICOS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989656-0A6A-FC86-E9DB-3E0BD5A599F1}"/>
              </a:ext>
            </a:extLst>
          </p:cNvPr>
          <p:cNvSpPr txBox="1"/>
          <p:nvPr/>
        </p:nvSpPr>
        <p:spPr>
          <a:xfrm>
            <a:off x="566054" y="2134771"/>
            <a:ext cx="1105988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Eixo 4 – Ação Sociotransformadora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DBBF5E-6FF3-4ABF-6285-8994B1968083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OBJETIVOS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185E19D-9441-3311-C23D-A70E438BFD90}"/>
              </a:ext>
            </a:extLst>
          </p:cNvPr>
          <p:cNvSpPr txBox="1"/>
          <p:nvPr/>
        </p:nvSpPr>
        <p:spPr>
          <a:xfrm>
            <a:off x="566056" y="2747651"/>
            <a:ext cx="11059886" cy="4086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Incentivar iniciativas de educação integral e cidadania ativa, em sintonia com o Pacto Educativo Global.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Fortalecer as Cáritas paroquiais e arquidiocesana como instrumentos de articulação da ação solidária e caritativa.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Promover a ecologia integral, com ações concretas de cuidado da Casa Comum, participação em mutirões sociais e estímulo ao voluntariado.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Ampliar parcerias com instituições públicas e privadas, organizações sociais para gerar oportunidades de inclusão social, formação profissional e protagonismo juvenil.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5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5FBCA7-7972-32E3-417C-998F586E869E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DEA68CE-0EFF-4392-D440-B82A0353889F}"/>
              </a:ext>
            </a:extLst>
          </p:cNvPr>
          <p:cNvSpPr txBox="1"/>
          <p:nvPr/>
        </p:nvSpPr>
        <p:spPr>
          <a:xfrm>
            <a:off x="1335314" y="1621135"/>
            <a:ext cx="5791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Vivemos um tempo marcado por profundas transformações culturais, sociais e religiosas. Trata-se de uma verdadeira 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mudança de época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(cf. </a:t>
            </a:r>
            <a:r>
              <a:rPr lang="pt-B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DAp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44)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5FDFAF5-B68B-25CC-E76A-8A468047383B}"/>
              </a:ext>
            </a:extLst>
          </p:cNvPr>
          <p:cNvSpPr txBox="1"/>
          <p:nvPr/>
        </p:nvSpPr>
        <p:spPr>
          <a:xfrm>
            <a:off x="682171" y="4195579"/>
            <a:ext cx="109292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Deparamo-nos com grandes desafios: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falta de sentido existencial que aflige tantos jovens; o isolamento social, intensificado pela vivência predominantemente digital; o enfraquecimento do respeito às normas e regras; a busca hedonista por prazeres imediatos; e o materialismo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para muitos se torna o centro e o objetivo da existência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EBs - Comunidades Eclesiais de Base - Arquidiocese de Sorocaba updated  their profile picture.">
            <a:extLst>
              <a:ext uri="{FF2B5EF4-FFF2-40B4-BE49-F238E27FC236}">
                <a16:creationId xmlns:a16="http://schemas.microsoft.com/office/drawing/2014/main" id="{16C2D8CB-8170-EAD1-8406-D69E87BDC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09" y="1413094"/>
            <a:ext cx="2581048" cy="258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ED694D-77D5-833F-3FC2-E1EDF2478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7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3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CD5BE-8AFB-B0E6-00D3-D76229438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313B52-478C-59E6-EC4E-BF88D9866B31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628078-DB33-D359-EFC2-389504B3DA76}"/>
              </a:ext>
            </a:extLst>
          </p:cNvPr>
          <p:cNvSpPr txBox="1"/>
          <p:nvPr/>
        </p:nvSpPr>
        <p:spPr>
          <a:xfrm>
            <a:off x="4789715" y="1592106"/>
            <a:ext cx="66620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indiferença religiosa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dispersão comunitária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individualismo crescente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a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exclusão social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desafiam permanentemente a missão evangelizadora da Igreja... A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estruturas eclesiais se mostram pesadas e distantes das pessoas; muitos fiéis acabam se sentindo meros espectadores, e não protagonistas, da vida eclesial.</a:t>
            </a:r>
          </a:p>
        </p:txBody>
      </p:sp>
      <p:pic>
        <p:nvPicPr>
          <p:cNvPr id="2050" name="Picture 2" descr="No 15º Intereclesial das CEBs, presidente da CNBB reforça a ...">
            <a:extLst>
              <a:ext uri="{FF2B5EF4-FFF2-40B4-BE49-F238E27FC236}">
                <a16:creationId xmlns:a16="http://schemas.microsoft.com/office/drawing/2014/main" id="{DAB06805-B72A-ECC9-E61E-9FD1E290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6" y="2363717"/>
            <a:ext cx="3904344" cy="2928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555367B-9636-1E3A-BBC8-84423B7E0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8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1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1C80F-18F3-074A-3353-B1C0BBAA0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85CCEC4-12DB-D30F-A5B6-3269720B5478}"/>
              </a:ext>
            </a:extLst>
          </p:cNvPr>
          <p:cNvSpPr txBox="1"/>
          <p:nvPr/>
        </p:nvSpPr>
        <p:spPr>
          <a:xfrm>
            <a:off x="899886" y="1453703"/>
            <a:ext cx="6299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Uma das grandes tentações da Igreja na América Latina é o clericalismo” (</a:t>
            </a:r>
            <a:r>
              <a:rPr lang="pt-BR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DAp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193), que restringe a corresponsabilidade e marginaliza os leigos.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F58965-E608-0076-D118-07B547A036D6}"/>
              </a:ext>
            </a:extLst>
          </p:cNvPr>
          <p:cNvSpPr txBox="1"/>
          <p:nvPr/>
        </p:nvSpPr>
        <p:spPr>
          <a:xfrm>
            <a:off x="566056" y="415652"/>
            <a:ext cx="11059887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CULTURAL, SOCIAL, HISTÓRICO RELIGIOSO E ECLESIAL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5D6ADC-98F8-1F05-9157-14AD437C2FEA}"/>
              </a:ext>
            </a:extLst>
          </p:cNvPr>
          <p:cNvSpPr txBox="1"/>
          <p:nvPr/>
        </p:nvSpPr>
        <p:spPr>
          <a:xfrm>
            <a:off x="7315199" y="2740681"/>
            <a:ext cx="45429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“As estruturas eclesiais podem chegar a condicionar um dinamismo evangelizador” (EG, 26)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 descr="Grupo de pessoas fantasiadas&#10;&#10;O conteúdo gerado por IA pode estar incorreto.">
            <a:extLst>
              <a:ext uri="{FF2B5EF4-FFF2-40B4-BE49-F238E27FC236}">
                <a16:creationId xmlns:a16="http://schemas.microsoft.com/office/drawing/2014/main" id="{B1321224-1976-61C3-C425-8BCEE19F0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4017954"/>
            <a:ext cx="6865257" cy="2424394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5756222-23F3-4288-64C2-EDCC7DD56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pPr rtl="0"/>
              <a:t>9</a:t>
            </a:fld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78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Dyslexia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D24726"/>
      </a:accent2>
      <a:accent3>
        <a:srgbClr val="9B5AC8"/>
      </a:accent3>
      <a:accent4>
        <a:srgbClr val="F0A11F"/>
      </a:accent4>
      <a:accent5>
        <a:srgbClr val="CB5BA3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5211069_TF22841449_Win32" id="{ACC8788A-0001-439A-AAAD-57B4A676EEC3}" vid="{B08B8B74-9767-473E-A7B4-A67EBEBAF99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44B501-5DE1-46D9-B449-400C46FE1425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230e9df3-be65-4c73-a93b-d1236ebd677e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A44EB6-3BD3-4FF9-B8D1-D973C54C3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DD0DBF-30B2-4FC6-A5E7-8374DC7180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Mapa mental</Template>
  <TotalTime>722</TotalTime>
  <Words>4524</Words>
  <Application>Microsoft Office PowerPoint</Application>
  <PresentationFormat>Widescreen</PresentationFormat>
  <Paragraphs>354</Paragraphs>
  <Slides>53</Slides>
  <Notes>53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1" baseType="lpstr">
      <vt:lpstr>Aptos</vt:lpstr>
      <vt:lpstr>Arial</vt:lpstr>
      <vt:lpstr>Calibri</vt:lpstr>
      <vt:lpstr>Candara</vt:lpstr>
      <vt:lpstr>Segoe UI</vt:lpstr>
      <vt:lpstr>Segoe UI Semibold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Acsinf</dc:creator>
  <cp:lastModifiedBy>Acsinf</cp:lastModifiedBy>
  <cp:revision>8</cp:revision>
  <cp:lastPrinted>2025-08-27T14:19:12Z</cp:lastPrinted>
  <dcterms:created xsi:type="dcterms:W3CDTF">2025-08-26T16:36:39Z</dcterms:created>
  <dcterms:modified xsi:type="dcterms:W3CDTF">2025-09-09T17:50:28Z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